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1" r:id="rId6"/>
    <p:sldId id="282" r:id="rId7"/>
    <p:sldId id="280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8.5.2025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8.5.2025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8.5.2025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8.5.2025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0" y="1533424"/>
            <a:ext cx="9144000" cy="2387600"/>
          </a:xfrm>
        </p:spPr>
        <p:txBody>
          <a:bodyPr>
            <a:normAutofit/>
          </a:bodyPr>
          <a:lstStyle/>
          <a:p>
            <a:r>
              <a:rPr lang="fi-FI" dirty="0"/>
              <a:t>Pinta-alatuet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10" y="4340269"/>
            <a:ext cx="9144000" cy="165576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Aktiiviviljelijä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Viljelijätukien ehtona on aktiiviviljelijä määritelmän täyttyminen.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Aktiiviviljelijällä tarkoitetaan tuenhakijaa, joka harjoittaa vuosittain vähimmäistason maataloustoimintaa. </a:t>
            </a:r>
          </a:p>
          <a:p>
            <a:pPr eaLnBrk="1" hangingPunct="1"/>
            <a:endParaRPr lang="fi-FI" altLang="fi-FI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Tuenhakija täyttää aktiiviviljelijän ehdon, jos </a:t>
            </a:r>
          </a:p>
          <a:p>
            <a:pPr marL="914400" lvl="1" indent="-457200" eaLnBrk="1" hangingPunct="1">
              <a:buFont typeface="Calibri" panose="020F0502020204030204" pitchFamily="34" charset="0"/>
              <a:buAutoNum type="arabicPeriod"/>
            </a:pP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Tämän edellisenä tuenhakuvuonna saamat suorat tuet ovat olleet korkeintaan 5 000 euroa TAI</a:t>
            </a:r>
          </a:p>
          <a:p>
            <a:pPr marL="914400" lvl="1" indent="-457200" eaLnBrk="1" hangingPunct="1">
              <a:buFont typeface="Calibri" panose="020F0502020204030204" pitchFamily="34" charset="0"/>
              <a:buAutoNum type="arabicPeriod"/>
            </a:pPr>
            <a:r>
              <a:rPr lang="fi-FI" altLang="fi-FI" dirty="0">
                <a:ea typeface="Georgia" panose="02040502050405020303" pitchFamily="18" charset="0"/>
                <a:cs typeface="Georgia" panose="02040502050405020303" pitchFamily="18" charset="0"/>
              </a:rPr>
              <a:t>Hakijan päätoimiala liittyy maatalouden harjoittamiseen ja hakija on arvonlisäverovelvollinen alkutuottajana.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Jos hakija ei täytä aktiiviviljelijän ehtoa kummallakaan yllä olevista perusteista, hänen on todistettava maataloustoiminnan harjoittaminen muilla asiakirjoilla (veroilmoitus, osto- tai myyntikuitit </a:t>
            </a:r>
            <a:r>
              <a:rPr lang="fi-FI" altLang="fi-FI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vuodelta 2024).</a:t>
            </a:r>
            <a:endParaRPr lang="fi-FI" altLang="fi-FI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Pinta-alatuet 1/2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516645"/>
            <a:ext cx="11080968" cy="214758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sz="2200" dirty="0"/>
              <a:t>Kaikesta viljelyssä olevasta maatalousmaasta voit saada seuraavat tuet: </a:t>
            </a:r>
          </a:p>
          <a:p>
            <a:pPr>
              <a:defRPr/>
            </a:pPr>
            <a:r>
              <a:rPr lang="fi-FI" sz="2200" b="1" dirty="0"/>
              <a:t>perustulotuki</a:t>
            </a:r>
            <a:r>
              <a:rPr lang="fi-FI" sz="2200" dirty="0"/>
              <a:t> n. 117 €/ha </a:t>
            </a:r>
          </a:p>
          <a:p>
            <a:pPr>
              <a:defRPr/>
            </a:pPr>
            <a:r>
              <a:rPr lang="fi-FI" sz="2200" b="1" dirty="0"/>
              <a:t>uudelleenjakotulotuki</a:t>
            </a:r>
            <a:r>
              <a:rPr lang="fi-FI" sz="2200" dirty="0"/>
              <a:t> n. 20 €/ha </a:t>
            </a:r>
          </a:p>
          <a:p>
            <a:pPr lvl="1">
              <a:defRPr/>
            </a:pPr>
            <a:r>
              <a:rPr lang="fi-FI" sz="2200" dirty="0"/>
              <a:t>maksetaan maks. 50 </a:t>
            </a:r>
            <a:r>
              <a:rPr lang="fi-FI" sz="2200" dirty="0" err="1"/>
              <a:t>ha:lle</a:t>
            </a:r>
            <a:r>
              <a:rPr lang="fi-FI" sz="2200" dirty="0"/>
              <a:t> </a:t>
            </a:r>
          </a:p>
          <a:p>
            <a:pPr>
              <a:defRPr/>
            </a:pPr>
            <a:r>
              <a:rPr lang="fi-FI" sz="2200" b="1" dirty="0"/>
              <a:t>nuoren viljelijän tulotuki</a:t>
            </a:r>
            <a:r>
              <a:rPr lang="fi-FI" sz="2200" dirty="0"/>
              <a:t> n. 95 €/ha </a:t>
            </a:r>
          </a:p>
          <a:p>
            <a:pPr marL="457200" lvl="1" indent="0">
              <a:buNone/>
              <a:defRPr/>
            </a:pPr>
            <a:r>
              <a:rPr lang="fi-FI" sz="2200" dirty="0"/>
              <a:t>• maksetaan maks. 150 </a:t>
            </a:r>
            <a:r>
              <a:rPr lang="fi-FI" sz="2200" dirty="0" err="1"/>
              <a:t>ha:lle</a:t>
            </a:r>
            <a:r>
              <a:rPr lang="fi-FI" sz="2200" dirty="0"/>
              <a:t> </a:t>
            </a:r>
          </a:p>
          <a:p>
            <a:pPr>
              <a:defRPr/>
            </a:pPr>
            <a:r>
              <a:rPr lang="fi-FI" sz="2200" b="1" dirty="0"/>
              <a:t>tärkkelysperunapalkkio</a:t>
            </a:r>
            <a:r>
              <a:rPr lang="fi-FI" sz="2200" dirty="0"/>
              <a:t> enintään 750 €/ha </a:t>
            </a:r>
          </a:p>
          <a:p>
            <a:pPr>
              <a:defRPr/>
            </a:pPr>
            <a:r>
              <a:rPr lang="fi-FI" sz="2200" b="1" dirty="0"/>
              <a:t>erikoiskasvipalkkio</a:t>
            </a:r>
            <a:r>
              <a:rPr lang="fi-FI" sz="2200" dirty="0"/>
              <a:t> 115 €/ ha </a:t>
            </a:r>
          </a:p>
          <a:p>
            <a:pPr marL="0" indent="0">
              <a:buNone/>
              <a:defRPr/>
            </a:pPr>
            <a:r>
              <a:rPr lang="fi-FI" sz="2200" dirty="0"/>
              <a:t>	• rypsi, rapsi, herne, härkäpapu, tattari, linssi </a:t>
            </a:r>
          </a:p>
          <a:p>
            <a:pPr>
              <a:defRPr/>
            </a:pPr>
            <a:r>
              <a:rPr lang="fi-FI" sz="2200" b="1" dirty="0"/>
              <a:t>ekojärjestelmätuki </a:t>
            </a:r>
          </a:p>
          <a:p>
            <a:pPr lvl="1">
              <a:defRPr/>
            </a:pPr>
            <a:r>
              <a:rPr lang="fi-FI" sz="2200" dirty="0"/>
              <a:t> ei makseta vuoden 2022 jälkeen raivatulle alalle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8E0E88F-8733-E30D-587B-4920072D584F}"/>
              </a:ext>
            </a:extLst>
          </p:cNvPr>
          <p:cNvSpPr txBox="1"/>
          <p:nvPr/>
        </p:nvSpPr>
        <p:spPr>
          <a:xfrm>
            <a:off x="7111999" y="2371564"/>
            <a:ext cx="4910667" cy="25853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Nuorten viljelijöiden tukien ammattitaitovaatimus on helpottunut vuodelle 2025</a:t>
            </a:r>
          </a:p>
          <a:p>
            <a:r>
              <a:rPr lang="fi-FI" dirty="0">
                <a:sym typeface="Wingdings" panose="05000000000000000000" pitchFamily="2" charset="2"/>
              </a:rPr>
              <a:t>kaikki toisen asteen tutkinnot käyvät</a:t>
            </a:r>
          </a:p>
          <a:p>
            <a:r>
              <a:rPr lang="fi-FI" dirty="0">
                <a:sym typeface="Wingdings" panose="05000000000000000000" pitchFamily="2" charset="2"/>
              </a:rPr>
              <a:t>avioparien, yhtymien, osakeyhtiöiden ym. osalta myös pelkästään vähintään kolmen vuoden luonnonvara-alan työkokemus käy</a:t>
            </a:r>
          </a:p>
          <a:p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Voit ottaa yhteyttä kuntaan, jos haet ensimmäisen kerran NV-tukia.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08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Pinta-alatuet 2/2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516645"/>
            <a:ext cx="11080968" cy="214758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sz="2200" dirty="0"/>
              <a:t>Korvauskelpoiselta alalta voit LISÄKSI saada: </a:t>
            </a:r>
          </a:p>
          <a:p>
            <a:pPr marL="0" indent="0">
              <a:buNone/>
              <a:defRPr/>
            </a:pPr>
            <a:endParaRPr lang="fi-FI" sz="2200" dirty="0"/>
          </a:p>
          <a:p>
            <a:pPr marL="0" indent="0">
              <a:buNone/>
              <a:defRPr/>
            </a:pPr>
            <a:r>
              <a:rPr lang="fi-FI" sz="2200" dirty="0"/>
              <a:t>• </a:t>
            </a:r>
            <a:r>
              <a:rPr lang="fi-FI" sz="2200" b="1" dirty="0"/>
              <a:t>luonnonhaittakorvaus</a:t>
            </a:r>
            <a:r>
              <a:rPr lang="fi-FI" sz="2200" dirty="0"/>
              <a:t> 242 €/ha </a:t>
            </a:r>
          </a:p>
          <a:p>
            <a:pPr marL="0" indent="0">
              <a:buNone/>
              <a:defRPr/>
            </a:pPr>
            <a:r>
              <a:rPr lang="fi-FI" sz="2200" dirty="0"/>
              <a:t>	• vähenee asteittain: 	150 hehtaarin asti 100% </a:t>
            </a:r>
          </a:p>
          <a:p>
            <a:pPr marL="0" indent="0">
              <a:buNone/>
              <a:defRPr/>
            </a:pPr>
            <a:r>
              <a:rPr lang="fi-FI" sz="2200" dirty="0"/>
              <a:t>				150 ha – 300 ha 90% </a:t>
            </a:r>
          </a:p>
          <a:p>
            <a:pPr marL="0" indent="0">
              <a:buNone/>
              <a:defRPr/>
            </a:pPr>
            <a:r>
              <a:rPr lang="fi-FI" sz="2200" dirty="0"/>
              <a:t>				300 ha yli menevälle 80% </a:t>
            </a:r>
          </a:p>
          <a:p>
            <a:pPr marL="0" indent="0">
              <a:buNone/>
              <a:defRPr/>
            </a:pPr>
            <a:r>
              <a:rPr lang="fi-FI" sz="2200" dirty="0"/>
              <a:t>	•kesantorajoite 25% rajaa kesantojen ja luonnonhoitonurmien maksualaa </a:t>
            </a:r>
          </a:p>
          <a:p>
            <a:pPr marL="0" indent="0">
              <a:buNone/>
              <a:defRPr/>
            </a:pPr>
            <a:r>
              <a:rPr lang="fi-FI" sz="2200" dirty="0"/>
              <a:t>• </a:t>
            </a:r>
            <a:r>
              <a:rPr lang="fi-FI" sz="2200" b="1" dirty="0"/>
              <a:t>ympäristökorvaus</a:t>
            </a:r>
          </a:p>
          <a:p>
            <a:pPr marL="0" indent="0">
              <a:buNone/>
              <a:defRPr/>
            </a:pPr>
            <a:r>
              <a:rPr lang="fi-FI" sz="2200" b="1" dirty="0"/>
              <a:t> • luonnonmukaisen tuotannon korvaus</a:t>
            </a:r>
            <a:r>
              <a:rPr lang="fi-FI" sz="2200" dirty="0"/>
              <a:t> 160 €/ha + 130 €/ha (eläintilat) </a:t>
            </a:r>
          </a:p>
          <a:p>
            <a:pPr marL="0" indent="0">
              <a:buNone/>
              <a:defRPr/>
            </a:pPr>
            <a:r>
              <a:rPr lang="fi-FI" sz="2200" dirty="0"/>
              <a:t>• </a:t>
            </a:r>
            <a:r>
              <a:rPr lang="fi-FI" sz="2200" b="1" dirty="0"/>
              <a:t>kansalliset hehtaarituet</a:t>
            </a:r>
          </a:p>
        </p:txBody>
      </p:sp>
    </p:spTree>
    <p:extLst>
      <p:ext uri="{BB962C8B-B14F-4D97-AF65-F5344CB8AC3E}">
        <p14:creationId xmlns:p14="http://schemas.microsoft.com/office/powerpoint/2010/main" val="365243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Kansalliset hehtaarituet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3AEEA2F-C02D-6078-2C5D-725A369B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04" t="42869" r="69352" b="26013"/>
          <a:stretch/>
        </p:blipFill>
        <p:spPr>
          <a:xfrm>
            <a:off x="361245" y="1365953"/>
            <a:ext cx="7326171" cy="43236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83BD48-516B-87E2-CB51-F537CA55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26" t="44598" r="59630" b="31199"/>
          <a:stretch/>
        </p:blipFill>
        <p:spPr>
          <a:xfrm>
            <a:off x="7702733" y="1602400"/>
            <a:ext cx="4211613" cy="34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1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Kansalliset tuet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250F170-853B-22D8-11AA-2D9F977F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95" t="38112" r="58610" b="18954"/>
          <a:stretch/>
        </p:blipFill>
        <p:spPr>
          <a:xfrm>
            <a:off x="214489" y="1557866"/>
            <a:ext cx="11830755" cy="51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5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282</Words>
  <Application>Microsoft Office PowerPoint</Application>
  <PresentationFormat>Laajakuva</PresentationFormat>
  <Paragraphs>39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Georgia</vt:lpstr>
      <vt:lpstr>Roboto</vt:lpstr>
      <vt:lpstr>Roboto Condensed Light</vt:lpstr>
      <vt:lpstr>Ubuntu</vt:lpstr>
      <vt:lpstr>Wingdings</vt:lpstr>
      <vt:lpstr>Office-teema</vt:lpstr>
      <vt:lpstr>PowerPoint-esitys</vt:lpstr>
      <vt:lpstr>Pinta-alatuet</vt:lpstr>
      <vt:lpstr>Aktiiviviljelijä</vt:lpstr>
      <vt:lpstr>Pinta-alatuet 1/2</vt:lpstr>
      <vt:lpstr>Pinta-alatuet 2/2</vt:lpstr>
      <vt:lpstr>Kansalliset hehtaarituet</vt:lpstr>
      <vt:lpstr>Kansalliset tuet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20</cp:revision>
  <dcterms:created xsi:type="dcterms:W3CDTF">2022-10-26T10:18:30Z</dcterms:created>
  <dcterms:modified xsi:type="dcterms:W3CDTF">2025-05-08T07:55:26Z</dcterms:modified>
</cp:coreProperties>
</file>