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83" r:id="rId6"/>
    <p:sldId id="284" r:id="rId7"/>
    <p:sldId id="280" r:id="rId8"/>
    <p:sldId id="281" r:id="rId9"/>
    <p:sldId id="273" r:id="rId10"/>
    <p:sldId id="282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7" r:id="rId22"/>
    <p:sldId id="299" r:id="rId23"/>
    <p:sldId id="300" r:id="rId24"/>
    <p:sldId id="301" r:id="rId25"/>
    <p:sldId id="302" r:id="rId26"/>
    <p:sldId id="303" r:id="rId27"/>
    <p:sldId id="298" r:id="rId28"/>
    <p:sldId id="304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Vuosikello</c:v>
                </c:pt>
              </c:strCache>
            </c:strRef>
          </c:tx>
          <c:spPr>
            <a:solidFill>
              <a:srgbClr val="A8D8DB"/>
            </a:solidFill>
          </c:spPr>
          <c:dPt>
            <c:idx val="0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7C-47E2-97CA-3CBCE4D435E1}"/>
              </c:ext>
            </c:extLst>
          </c:dPt>
          <c:dPt>
            <c:idx val="1"/>
            <c:bubble3D val="0"/>
            <c:explosion val="5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A7C-47E2-97CA-3CBCE4D435E1}"/>
              </c:ext>
            </c:extLst>
          </c:dPt>
          <c:dPt>
            <c:idx val="2"/>
            <c:bubble3D val="0"/>
            <c:explosion val="6"/>
            <c:spPr>
              <a:solidFill>
                <a:srgbClr val="A8D8D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A7C-47E2-97CA-3CBCE4D435E1}"/>
              </c:ext>
            </c:extLst>
          </c:dPt>
          <c:dPt>
            <c:idx val="3"/>
            <c:bubble3D val="0"/>
            <c:explosion val="7"/>
            <c:spPr>
              <a:solidFill>
                <a:srgbClr val="2A476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A7C-47E2-97CA-3CBCE4D435E1}"/>
              </c:ext>
            </c:extLst>
          </c:dPt>
          <c:cat>
            <c:numRef>
              <c:f>Taul1!$A$2:$A$5</c:f>
              <c:numCache>
                <c:formatCode>General</c:formatCode>
                <c:ptCount val="4"/>
              </c:numCache>
            </c:numRef>
          </c:cat>
          <c:val>
            <c:numRef>
              <c:f>Taul1!$B$2:$B$5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A7C-47E2-97CA-3CBCE4D435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976B04-AF3B-4C35-9810-262323EEE227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ABF16EF-CB2A-4E03-96BD-C21E680B2E39}">
      <dgm:prSet phldrT="[Teksti]"/>
      <dgm:spPr/>
      <dgm:t>
        <a:bodyPr/>
        <a:lstStyle/>
        <a:p>
          <a:r>
            <a:rPr lang="fi-FI" dirty="0"/>
            <a:t>Ympäristökorvaus</a:t>
          </a:r>
        </a:p>
      </dgm:t>
    </dgm:pt>
    <dgm:pt modelId="{5F2521E5-6A29-43AF-B4E7-BCB35EB31921}" type="parTrans" cxnId="{6FD181F2-EF37-44ED-ABAB-A04C22397FFC}">
      <dgm:prSet/>
      <dgm:spPr/>
      <dgm:t>
        <a:bodyPr/>
        <a:lstStyle/>
        <a:p>
          <a:endParaRPr lang="fi-FI"/>
        </a:p>
      </dgm:t>
    </dgm:pt>
    <dgm:pt modelId="{7136BA75-47B3-4E33-8301-52AFF49510B1}" type="sibTrans" cxnId="{6FD181F2-EF37-44ED-ABAB-A04C22397FFC}">
      <dgm:prSet/>
      <dgm:spPr/>
      <dgm:t>
        <a:bodyPr/>
        <a:lstStyle/>
        <a:p>
          <a:endParaRPr lang="fi-FI"/>
        </a:p>
      </dgm:t>
    </dgm:pt>
    <dgm:pt modelId="{DD9FFAEC-CFD6-4268-BC22-616358EBCA1E}">
      <dgm:prSet phldrT="[Teksti]"/>
      <dgm:spPr/>
      <dgm:t>
        <a:bodyPr/>
        <a:lstStyle/>
        <a:p>
          <a:r>
            <a:rPr lang="fi-FI" b="1" dirty="0"/>
            <a:t>Yleiset tilakohtaiset toimenpiteet</a:t>
          </a:r>
        </a:p>
      </dgm:t>
    </dgm:pt>
    <dgm:pt modelId="{37932A37-8E45-4AA7-85C0-12EC32F4B817}" type="parTrans" cxnId="{25B3E464-AC27-49D7-BF4F-75F5C62E6D25}">
      <dgm:prSet/>
      <dgm:spPr/>
      <dgm:t>
        <a:bodyPr/>
        <a:lstStyle/>
        <a:p>
          <a:endParaRPr lang="fi-FI"/>
        </a:p>
      </dgm:t>
    </dgm:pt>
    <dgm:pt modelId="{DBB32450-FADE-411E-95A8-67792C746997}" type="sibTrans" cxnId="{25B3E464-AC27-49D7-BF4F-75F5C62E6D25}">
      <dgm:prSet/>
      <dgm:spPr/>
      <dgm:t>
        <a:bodyPr/>
        <a:lstStyle/>
        <a:p>
          <a:endParaRPr lang="fi-FI"/>
        </a:p>
      </dgm:t>
    </dgm:pt>
    <dgm:pt modelId="{6F14C3D1-E353-4836-9C5F-F6D8E2FE2347}">
      <dgm:prSet phldrT="[Teksti]"/>
      <dgm:spPr/>
      <dgm:t>
        <a:bodyPr/>
        <a:lstStyle/>
        <a:p>
          <a:r>
            <a:rPr lang="fi-FI" b="1" dirty="0"/>
            <a:t>Valinnaiset tilakohtaiset toimenpiteet</a:t>
          </a:r>
        </a:p>
      </dgm:t>
    </dgm:pt>
    <dgm:pt modelId="{08D6FF01-EA96-4D4E-9BE7-806B71773163}" type="parTrans" cxnId="{B714704C-F246-419F-A4FB-EF33DBCCE159}">
      <dgm:prSet/>
      <dgm:spPr/>
      <dgm:t>
        <a:bodyPr/>
        <a:lstStyle/>
        <a:p>
          <a:endParaRPr lang="fi-FI"/>
        </a:p>
      </dgm:t>
    </dgm:pt>
    <dgm:pt modelId="{719F0270-6CA2-4CB6-B36E-8E78C6F051F1}" type="sibTrans" cxnId="{B714704C-F246-419F-A4FB-EF33DBCCE159}">
      <dgm:prSet/>
      <dgm:spPr/>
      <dgm:t>
        <a:bodyPr/>
        <a:lstStyle/>
        <a:p>
          <a:endParaRPr lang="fi-FI"/>
        </a:p>
      </dgm:t>
    </dgm:pt>
    <dgm:pt modelId="{513BF222-B20F-4DE5-BCBD-55EF1DFD91CE}">
      <dgm:prSet phldrT="[Teksti]"/>
      <dgm:spPr/>
      <dgm:t>
        <a:bodyPr/>
        <a:lstStyle/>
        <a:p>
          <a:r>
            <a:rPr lang="fi-FI" b="1" dirty="0"/>
            <a:t>Lohkokohtaiset toimenpiteet</a:t>
          </a:r>
        </a:p>
      </dgm:t>
    </dgm:pt>
    <dgm:pt modelId="{97902DBE-CF86-49CF-BBD4-C4FC515FF25D}" type="parTrans" cxnId="{3C031CC2-1ECF-4ABB-B710-0EA60DD0617E}">
      <dgm:prSet/>
      <dgm:spPr/>
      <dgm:t>
        <a:bodyPr/>
        <a:lstStyle/>
        <a:p>
          <a:endParaRPr lang="fi-FI"/>
        </a:p>
      </dgm:t>
    </dgm:pt>
    <dgm:pt modelId="{86012EC3-30D9-43B8-9939-6DDC955CE3E6}" type="sibTrans" cxnId="{3C031CC2-1ECF-4ABB-B710-0EA60DD0617E}">
      <dgm:prSet/>
      <dgm:spPr/>
      <dgm:t>
        <a:bodyPr/>
        <a:lstStyle/>
        <a:p>
          <a:endParaRPr lang="fi-FI"/>
        </a:p>
      </dgm:t>
    </dgm:pt>
    <dgm:pt modelId="{207D6C09-CCEF-4A48-BC9B-D9B6C7DA69C4}">
      <dgm:prSet phldrT="[Teksti]"/>
      <dgm:spPr/>
      <dgm:t>
        <a:bodyPr/>
        <a:lstStyle/>
        <a:p>
          <a:r>
            <a:rPr lang="fi-FI" dirty="0"/>
            <a:t>Maanparannus- ja saneerauskasvit </a:t>
          </a:r>
          <a:r>
            <a:rPr lang="fi-FI" dirty="0">
              <a:solidFill>
                <a:srgbClr val="FF0000"/>
              </a:solidFill>
            </a:rPr>
            <a:t>45€+190€/ha</a:t>
          </a:r>
          <a:endParaRPr lang="fi-FI" dirty="0"/>
        </a:p>
      </dgm:t>
    </dgm:pt>
    <dgm:pt modelId="{789F2E90-19FE-4AC1-A658-17B1F2664567}" type="parTrans" cxnId="{FE2EA3BF-A1B4-40E8-AADB-FFB75713AEBD}">
      <dgm:prSet/>
      <dgm:spPr/>
      <dgm:t>
        <a:bodyPr/>
        <a:lstStyle/>
        <a:p>
          <a:endParaRPr lang="fi-FI"/>
        </a:p>
      </dgm:t>
    </dgm:pt>
    <dgm:pt modelId="{2D5C55DE-2998-4F7C-A9EE-61BE55235C6D}" type="sibTrans" cxnId="{FE2EA3BF-A1B4-40E8-AADB-FFB75713AEBD}">
      <dgm:prSet/>
      <dgm:spPr/>
      <dgm:t>
        <a:bodyPr/>
        <a:lstStyle/>
        <a:p>
          <a:endParaRPr lang="fi-FI"/>
        </a:p>
      </dgm:t>
    </dgm:pt>
    <dgm:pt modelId="{399D7C15-BBC6-48A5-8CE8-BA440C90847B}">
      <dgm:prSet phldrT="[Teksti]"/>
      <dgm:spPr/>
      <dgm:t>
        <a:bodyPr/>
        <a:lstStyle/>
        <a:p>
          <a:r>
            <a:rPr lang="fi-FI" dirty="0"/>
            <a:t>Viljavuustutkimus</a:t>
          </a:r>
        </a:p>
      </dgm:t>
    </dgm:pt>
    <dgm:pt modelId="{F6AA8BEF-B06E-4E26-8D16-B00A91074CE9}" type="parTrans" cxnId="{F58B2223-A801-4C15-8F4C-8958C8C8E07B}">
      <dgm:prSet/>
      <dgm:spPr/>
      <dgm:t>
        <a:bodyPr/>
        <a:lstStyle/>
        <a:p>
          <a:endParaRPr lang="fi-FI"/>
        </a:p>
      </dgm:t>
    </dgm:pt>
    <dgm:pt modelId="{AE4B5FAB-1530-479D-B070-5754F2F67951}" type="sibTrans" cxnId="{F58B2223-A801-4C15-8F4C-8958C8C8E07B}">
      <dgm:prSet/>
      <dgm:spPr/>
      <dgm:t>
        <a:bodyPr/>
        <a:lstStyle/>
        <a:p>
          <a:endParaRPr lang="fi-FI"/>
        </a:p>
      </dgm:t>
    </dgm:pt>
    <dgm:pt modelId="{244B2419-E6F4-4953-ADD9-F4D674DAF92C}">
      <dgm:prSet phldrT="[Teksti]"/>
      <dgm:spPr/>
      <dgm:t>
        <a:bodyPr/>
        <a:lstStyle/>
        <a:p>
          <a:r>
            <a:rPr lang="fi-FI" dirty="0"/>
            <a:t>Ilmasto- ja ympäristösuunnitelma</a:t>
          </a:r>
        </a:p>
      </dgm:t>
    </dgm:pt>
    <dgm:pt modelId="{A1514CE0-2366-4689-BC8D-055493F22229}" type="parTrans" cxnId="{8932F860-7582-420F-B693-878D4527975F}">
      <dgm:prSet/>
      <dgm:spPr/>
      <dgm:t>
        <a:bodyPr/>
        <a:lstStyle/>
        <a:p>
          <a:endParaRPr lang="fi-FI"/>
        </a:p>
      </dgm:t>
    </dgm:pt>
    <dgm:pt modelId="{266C7657-C476-4203-B31C-D64382F623B5}" type="sibTrans" cxnId="{8932F860-7582-420F-B693-878D4527975F}">
      <dgm:prSet/>
      <dgm:spPr/>
      <dgm:t>
        <a:bodyPr/>
        <a:lstStyle/>
        <a:p>
          <a:endParaRPr lang="fi-FI"/>
        </a:p>
      </dgm:t>
    </dgm:pt>
    <dgm:pt modelId="{0BBA7523-BBFD-46F1-A98D-48398B962878}">
      <dgm:prSet phldrT="[Teksti]"/>
      <dgm:spPr/>
      <dgm:t>
        <a:bodyPr/>
        <a:lstStyle/>
        <a:p>
          <a:r>
            <a:rPr lang="fi-FI" dirty="0"/>
            <a:t>Lohkomuistiinpanot</a:t>
          </a:r>
        </a:p>
      </dgm:t>
    </dgm:pt>
    <dgm:pt modelId="{A4778A2E-EFB1-478B-9672-C178EFB1BCAB}" type="parTrans" cxnId="{EE5226A1-9C51-41A3-8546-5E8988885307}">
      <dgm:prSet/>
      <dgm:spPr/>
      <dgm:t>
        <a:bodyPr/>
        <a:lstStyle/>
        <a:p>
          <a:endParaRPr lang="fi-FI"/>
        </a:p>
      </dgm:t>
    </dgm:pt>
    <dgm:pt modelId="{C34EC1ED-EBE1-42A7-BCC5-3E0F62432A6C}" type="sibTrans" cxnId="{EE5226A1-9C51-41A3-8546-5E8988885307}">
      <dgm:prSet/>
      <dgm:spPr/>
      <dgm:t>
        <a:bodyPr/>
        <a:lstStyle/>
        <a:p>
          <a:endParaRPr lang="fi-FI"/>
        </a:p>
      </dgm:t>
    </dgm:pt>
    <dgm:pt modelId="{010E00A9-B0A7-48FB-8656-92A71247C687}">
      <dgm:prSet phldrT="[Teksti]"/>
      <dgm:spPr/>
      <dgm:t>
        <a:bodyPr/>
        <a:lstStyle/>
        <a:p>
          <a:r>
            <a:rPr lang="fi-FI" dirty="0"/>
            <a:t>Ilmasto- ja ympäristökoulutus</a:t>
          </a:r>
        </a:p>
      </dgm:t>
    </dgm:pt>
    <dgm:pt modelId="{FBD1787E-8415-486B-8C9A-48D6F770DBE6}" type="parTrans" cxnId="{549BE462-6ACF-4CFC-AC06-E62121E9ACBF}">
      <dgm:prSet/>
      <dgm:spPr/>
      <dgm:t>
        <a:bodyPr/>
        <a:lstStyle/>
        <a:p>
          <a:endParaRPr lang="fi-FI"/>
        </a:p>
      </dgm:t>
    </dgm:pt>
    <dgm:pt modelId="{AB4D2375-357A-4532-B569-8A094870627F}" type="sibTrans" cxnId="{549BE462-6ACF-4CFC-AC06-E62121E9ACBF}">
      <dgm:prSet/>
      <dgm:spPr/>
      <dgm:t>
        <a:bodyPr/>
        <a:lstStyle/>
        <a:p>
          <a:endParaRPr lang="fi-FI"/>
        </a:p>
      </dgm:t>
    </dgm:pt>
    <dgm:pt modelId="{7FBEFE97-456A-4A1F-A6AE-43785C774693}">
      <dgm:prSet phldrT="[Teksti]"/>
      <dgm:spPr/>
      <dgm:t>
        <a:bodyPr/>
        <a:lstStyle/>
        <a:p>
          <a:r>
            <a:rPr lang="fi-FI" dirty="0"/>
            <a:t>Monivuotiset monimuotoisuuskaistat</a:t>
          </a:r>
        </a:p>
      </dgm:t>
    </dgm:pt>
    <dgm:pt modelId="{3C5B4421-3949-4C78-8DE2-60549AE8B3DB}" type="parTrans" cxnId="{92AF1325-3554-47CD-A40B-C635A9AE9E43}">
      <dgm:prSet/>
      <dgm:spPr/>
      <dgm:t>
        <a:bodyPr/>
        <a:lstStyle/>
        <a:p>
          <a:endParaRPr lang="fi-FI"/>
        </a:p>
      </dgm:t>
    </dgm:pt>
    <dgm:pt modelId="{F703BB41-3EE6-4B6F-8516-810B30DE2625}" type="sibTrans" cxnId="{92AF1325-3554-47CD-A40B-C635A9AE9E43}">
      <dgm:prSet/>
      <dgm:spPr/>
      <dgm:t>
        <a:bodyPr/>
        <a:lstStyle/>
        <a:p>
          <a:endParaRPr lang="fi-FI"/>
        </a:p>
      </dgm:t>
    </dgm:pt>
    <dgm:pt modelId="{F68CAC4F-E413-4A35-A760-D34E5B9CC3BB}">
      <dgm:prSet phldrT="[Teksti]"/>
      <dgm:spPr/>
      <dgm:t>
        <a:bodyPr/>
        <a:lstStyle/>
        <a:p>
          <a:r>
            <a:rPr lang="fi-FI" dirty="0"/>
            <a:t>Maaperän seuranta</a:t>
          </a:r>
        </a:p>
      </dgm:t>
    </dgm:pt>
    <dgm:pt modelId="{88118C57-558F-4AF4-A1C3-C69A182ABCA0}" type="parTrans" cxnId="{BD9C9F24-15A1-4586-80E7-0B95B1CF68DD}">
      <dgm:prSet/>
      <dgm:spPr/>
      <dgm:t>
        <a:bodyPr/>
        <a:lstStyle/>
        <a:p>
          <a:endParaRPr lang="fi-FI"/>
        </a:p>
      </dgm:t>
    </dgm:pt>
    <dgm:pt modelId="{05707CE9-D774-44EE-AD5F-3EC04EBEDB27}" type="sibTrans" cxnId="{BD9C9F24-15A1-4586-80E7-0B95B1CF68DD}">
      <dgm:prSet/>
      <dgm:spPr/>
      <dgm:t>
        <a:bodyPr/>
        <a:lstStyle/>
        <a:p>
          <a:endParaRPr lang="fi-FI"/>
        </a:p>
      </dgm:t>
    </dgm:pt>
    <dgm:pt modelId="{27379A61-1390-421D-8DDB-3A0A27FC9D3A}">
      <dgm:prSet phldrT="[Teksti]"/>
      <dgm:spPr/>
      <dgm:t>
        <a:bodyPr/>
        <a:lstStyle/>
        <a:p>
          <a:r>
            <a:rPr lang="fi-FI" dirty="0"/>
            <a:t>Orgaaniset ravinteet</a:t>
          </a:r>
        </a:p>
      </dgm:t>
    </dgm:pt>
    <dgm:pt modelId="{7273B313-2420-49B3-BAC6-1F1D125D4CFB}" type="parTrans" cxnId="{FEFE217F-2EEC-4A9D-8B0B-7EDB5587D918}">
      <dgm:prSet/>
      <dgm:spPr/>
      <dgm:t>
        <a:bodyPr/>
        <a:lstStyle/>
        <a:p>
          <a:endParaRPr lang="fi-FI"/>
        </a:p>
      </dgm:t>
    </dgm:pt>
    <dgm:pt modelId="{94A0A0A8-2716-4C4A-8553-9A2AB4F54D16}" type="sibTrans" cxnId="{FEFE217F-2EEC-4A9D-8B0B-7EDB5587D918}">
      <dgm:prSet/>
      <dgm:spPr/>
      <dgm:t>
        <a:bodyPr/>
        <a:lstStyle/>
        <a:p>
          <a:endParaRPr lang="fi-FI"/>
        </a:p>
      </dgm:t>
    </dgm:pt>
    <dgm:pt modelId="{0C426206-8E85-44D0-8080-1436249CB774}">
      <dgm:prSet phldrT="[Teksti]"/>
      <dgm:spPr/>
      <dgm:t>
        <a:bodyPr/>
        <a:lstStyle/>
        <a:p>
          <a:r>
            <a:rPr lang="fi-FI" dirty="0"/>
            <a:t>Pölyttäjien ravintokasvit</a:t>
          </a:r>
        </a:p>
      </dgm:t>
    </dgm:pt>
    <dgm:pt modelId="{20043191-F301-45FB-969E-D0F4E0A69C45}" type="parTrans" cxnId="{8F64BD23-A397-4468-8C03-AC4343FD5C48}">
      <dgm:prSet/>
      <dgm:spPr/>
      <dgm:t>
        <a:bodyPr/>
        <a:lstStyle/>
        <a:p>
          <a:endParaRPr lang="fi-FI"/>
        </a:p>
      </dgm:t>
    </dgm:pt>
    <dgm:pt modelId="{483F70E7-D3E7-4A6B-B619-49B8703A5145}" type="sibTrans" cxnId="{8F64BD23-A397-4468-8C03-AC4343FD5C48}">
      <dgm:prSet/>
      <dgm:spPr/>
      <dgm:t>
        <a:bodyPr/>
        <a:lstStyle/>
        <a:p>
          <a:endParaRPr lang="fi-FI"/>
        </a:p>
      </dgm:t>
    </dgm:pt>
    <dgm:pt modelId="{F9FAE8A1-1F5C-490B-A37C-0C2F5B5A4FCF}">
      <dgm:prSet phldrT="[Teksti]"/>
      <dgm:spPr/>
      <dgm:t>
        <a:bodyPr/>
        <a:lstStyle/>
        <a:p>
          <a:r>
            <a:rPr lang="fi-FI" dirty="0"/>
            <a:t>Kasvintuhoojien ja kasvitautien seuranta- ja tunnistussovellukset</a:t>
          </a:r>
        </a:p>
      </dgm:t>
    </dgm:pt>
    <dgm:pt modelId="{A268D78F-ECDD-4C54-95CE-60F6FD983E72}" type="parTrans" cxnId="{04BF4C86-3C88-4613-BDA0-721F8CB5001D}">
      <dgm:prSet/>
      <dgm:spPr/>
      <dgm:t>
        <a:bodyPr/>
        <a:lstStyle/>
        <a:p>
          <a:endParaRPr lang="fi-FI"/>
        </a:p>
      </dgm:t>
    </dgm:pt>
    <dgm:pt modelId="{0864F12E-AE75-47A1-A9B6-203FD3F05543}" type="sibTrans" cxnId="{04BF4C86-3C88-4613-BDA0-721F8CB5001D}">
      <dgm:prSet/>
      <dgm:spPr/>
      <dgm:t>
        <a:bodyPr/>
        <a:lstStyle/>
        <a:p>
          <a:endParaRPr lang="fi-FI"/>
        </a:p>
      </dgm:t>
    </dgm:pt>
    <dgm:pt modelId="{1FD7679A-3D7F-4B18-BE46-A5BB9C8B130C}">
      <dgm:prSet phldrT="[Teksti]"/>
      <dgm:spPr/>
      <dgm:t>
        <a:bodyPr/>
        <a:lstStyle/>
        <a:p>
          <a:r>
            <a:rPr lang="fi-FI" dirty="0" err="1"/>
            <a:t>Täsmäviljelymenetelmät</a:t>
          </a:r>
          <a:endParaRPr lang="fi-FI" dirty="0"/>
        </a:p>
      </dgm:t>
    </dgm:pt>
    <dgm:pt modelId="{C22DEE03-0502-4647-B7A8-1E7800CAED0F}" type="parTrans" cxnId="{C7244550-555B-47BC-A278-11F6A1FD6B78}">
      <dgm:prSet/>
      <dgm:spPr/>
      <dgm:t>
        <a:bodyPr/>
        <a:lstStyle/>
        <a:p>
          <a:endParaRPr lang="fi-FI"/>
        </a:p>
      </dgm:t>
    </dgm:pt>
    <dgm:pt modelId="{BF8707CE-E8E7-4E9B-BD89-F87E7E125E96}" type="sibTrans" cxnId="{C7244550-555B-47BC-A278-11F6A1FD6B78}">
      <dgm:prSet/>
      <dgm:spPr/>
      <dgm:t>
        <a:bodyPr/>
        <a:lstStyle/>
        <a:p>
          <a:endParaRPr lang="fi-FI"/>
        </a:p>
      </dgm:t>
    </dgm:pt>
    <dgm:pt modelId="{4F3E8BC7-7498-4AE8-9FA1-D6125A509B04}">
      <dgm:prSet phldrT="[Teksti]"/>
      <dgm:spPr/>
      <dgm:t>
        <a:bodyPr/>
        <a:lstStyle/>
        <a:p>
          <a:r>
            <a:rPr lang="fi-FI" dirty="0"/>
            <a:t>Kerääjäkasvit </a:t>
          </a:r>
          <a:r>
            <a:rPr lang="fi-FI" dirty="0">
              <a:solidFill>
                <a:srgbClr val="FF0000"/>
              </a:solidFill>
            </a:rPr>
            <a:t>97€/ha</a:t>
          </a:r>
        </a:p>
      </dgm:t>
    </dgm:pt>
    <dgm:pt modelId="{F6D8C47E-67D0-4CEF-8057-F499503AD559}" type="parTrans" cxnId="{88CC1CD4-E841-4255-9661-786827A5A2A4}">
      <dgm:prSet/>
      <dgm:spPr/>
      <dgm:t>
        <a:bodyPr/>
        <a:lstStyle/>
        <a:p>
          <a:endParaRPr lang="fi-FI"/>
        </a:p>
      </dgm:t>
    </dgm:pt>
    <dgm:pt modelId="{D09A4EFE-AD45-4A2B-B2C1-80434202D418}" type="sibTrans" cxnId="{88CC1CD4-E841-4255-9661-786827A5A2A4}">
      <dgm:prSet/>
      <dgm:spPr/>
      <dgm:t>
        <a:bodyPr/>
        <a:lstStyle/>
        <a:p>
          <a:endParaRPr lang="fi-FI"/>
        </a:p>
      </dgm:t>
    </dgm:pt>
    <dgm:pt modelId="{836AF0F8-8F7B-49BF-AA48-F0AB4A0314CD}">
      <dgm:prSet phldrT="[Teksti]"/>
      <dgm:spPr/>
      <dgm:t>
        <a:bodyPr/>
        <a:lstStyle/>
        <a:p>
          <a:r>
            <a:rPr lang="fi-FI" dirty="0"/>
            <a:t>Kiertotalouden edistäminen </a:t>
          </a:r>
          <a:r>
            <a:rPr lang="fi-FI" dirty="0">
              <a:solidFill>
                <a:srgbClr val="FF0000"/>
              </a:solidFill>
            </a:rPr>
            <a:t>37€/ha</a:t>
          </a:r>
        </a:p>
      </dgm:t>
    </dgm:pt>
    <dgm:pt modelId="{F3AE6E55-8B29-41E1-93BF-DF1C31F2DFD3}" type="parTrans" cxnId="{CF97C581-516D-44BB-976F-D3937049A9A4}">
      <dgm:prSet/>
      <dgm:spPr/>
      <dgm:t>
        <a:bodyPr/>
        <a:lstStyle/>
        <a:p>
          <a:endParaRPr lang="fi-FI"/>
        </a:p>
      </dgm:t>
    </dgm:pt>
    <dgm:pt modelId="{9091F8C9-9E7F-42D3-BA3B-B73A4B666344}" type="sibTrans" cxnId="{CF97C581-516D-44BB-976F-D3937049A9A4}">
      <dgm:prSet/>
      <dgm:spPr/>
      <dgm:t>
        <a:bodyPr/>
        <a:lstStyle/>
        <a:p>
          <a:endParaRPr lang="fi-FI"/>
        </a:p>
      </dgm:t>
    </dgm:pt>
    <dgm:pt modelId="{2739DEAD-DC08-4084-A388-8560A4690423}">
      <dgm:prSet phldrT="[Teksti]"/>
      <dgm:spPr/>
      <dgm:t>
        <a:bodyPr/>
        <a:lstStyle/>
        <a:p>
          <a:r>
            <a:rPr lang="fi-FI" b="0" dirty="0"/>
            <a:t>Suojavyöhykkeet (koko sitoumuskausi) </a:t>
          </a:r>
          <a:r>
            <a:rPr lang="fi-FI" b="0" dirty="0">
              <a:solidFill>
                <a:srgbClr val="FF0000"/>
              </a:solidFill>
            </a:rPr>
            <a:t>350€/ha</a:t>
          </a:r>
        </a:p>
      </dgm:t>
    </dgm:pt>
    <dgm:pt modelId="{22E93C74-A24E-43AF-B031-9CE0EC6AA1B1}" type="parTrans" cxnId="{6FBD5416-28CD-4D5F-9E42-5BD0F1116F17}">
      <dgm:prSet/>
      <dgm:spPr/>
      <dgm:t>
        <a:bodyPr/>
        <a:lstStyle/>
        <a:p>
          <a:endParaRPr lang="fi-FI"/>
        </a:p>
      </dgm:t>
    </dgm:pt>
    <dgm:pt modelId="{DEE75E2A-0391-4500-881C-9BB85E92FF99}" type="sibTrans" cxnId="{6FBD5416-28CD-4D5F-9E42-5BD0F1116F17}">
      <dgm:prSet/>
      <dgm:spPr/>
      <dgm:t>
        <a:bodyPr/>
        <a:lstStyle/>
        <a:p>
          <a:endParaRPr lang="fi-FI"/>
        </a:p>
      </dgm:t>
    </dgm:pt>
    <dgm:pt modelId="{7F8AE118-A3C0-4622-8A1A-F59E3FB54103}">
      <dgm:prSet phldrT="[Teksti]"/>
      <dgm:spPr/>
      <dgm:t>
        <a:bodyPr/>
        <a:lstStyle/>
        <a:p>
          <a:r>
            <a:rPr lang="fi-FI" b="0" dirty="0"/>
            <a:t>Turvepeltojen nurmet (koko sitoumuskausi) </a:t>
          </a:r>
          <a:r>
            <a:rPr lang="fi-FI" b="0" dirty="0">
              <a:solidFill>
                <a:srgbClr val="FF0000"/>
              </a:solidFill>
            </a:rPr>
            <a:t>45€+100€/ha</a:t>
          </a:r>
        </a:p>
      </dgm:t>
    </dgm:pt>
    <dgm:pt modelId="{1135011E-0802-4B75-98E5-F8927DC027A7}" type="parTrans" cxnId="{651D839C-B4B1-401E-87A2-1154D8116962}">
      <dgm:prSet/>
      <dgm:spPr/>
      <dgm:t>
        <a:bodyPr/>
        <a:lstStyle/>
        <a:p>
          <a:endParaRPr lang="fi-FI"/>
        </a:p>
      </dgm:t>
    </dgm:pt>
    <dgm:pt modelId="{D5B9C8CE-A083-4188-B4CC-E2752700B560}" type="sibTrans" cxnId="{651D839C-B4B1-401E-87A2-1154D8116962}">
      <dgm:prSet/>
      <dgm:spPr/>
      <dgm:t>
        <a:bodyPr/>
        <a:lstStyle/>
        <a:p>
          <a:endParaRPr lang="fi-FI"/>
        </a:p>
      </dgm:t>
    </dgm:pt>
    <dgm:pt modelId="{BC321CFA-303A-4FE4-86E2-B4FDD8D8E2ED}">
      <dgm:prSet phldrT="[Teksti]"/>
      <dgm:spPr/>
      <dgm:t>
        <a:bodyPr/>
        <a:lstStyle/>
        <a:p>
          <a:r>
            <a:rPr lang="fi-FI" b="0" dirty="0"/>
            <a:t>Valumavesien hallinta  (koko sitoumuskausi) </a:t>
          </a:r>
          <a:r>
            <a:rPr lang="fi-FI" b="0" dirty="0">
              <a:solidFill>
                <a:srgbClr val="FF0000"/>
              </a:solidFill>
            </a:rPr>
            <a:t>77€/ha / 214€/ha</a:t>
          </a:r>
        </a:p>
      </dgm:t>
    </dgm:pt>
    <dgm:pt modelId="{0B60471D-B5CA-4CED-B17D-FF82993220FF}" type="parTrans" cxnId="{B8453140-7A7A-417F-955C-C4736824EE20}">
      <dgm:prSet/>
      <dgm:spPr/>
      <dgm:t>
        <a:bodyPr/>
        <a:lstStyle/>
        <a:p>
          <a:endParaRPr lang="fi-FI"/>
        </a:p>
      </dgm:t>
    </dgm:pt>
    <dgm:pt modelId="{1742F87F-B0AC-47FE-959C-919051996372}" type="sibTrans" cxnId="{B8453140-7A7A-417F-955C-C4736824EE20}">
      <dgm:prSet/>
      <dgm:spPr/>
      <dgm:t>
        <a:bodyPr/>
        <a:lstStyle/>
        <a:p>
          <a:endParaRPr lang="fi-FI"/>
        </a:p>
      </dgm:t>
    </dgm:pt>
    <dgm:pt modelId="{17C5914A-1CFC-4330-A3C8-88D4839E93B4}">
      <dgm:prSet phldrT="[Teksti]"/>
      <dgm:spPr/>
      <dgm:t>
        <a:bodyPr/>
        <a:lstStyle/>
        <a:p>
          <a:r>
            <a:rPr lang="fi-FI" dirty="0"/>
            <a:t>Puutarhakasvien vaihtoehtoiset kasvinsuojelumenetelmät </a:t>
          </a:r>
          <a:r>
            <a:rPr lang="fi-FI" dirty="0">
              <a:solidFill>
                <a:srgbClr val="FF0000"/>
              </a:solidFill>
            </a:rPr>
            <a:t>500€/ha </a:t>
          </a:r>
        </a:p>
      </dgm:t>
    </dgm:pt>
    <dgm:pt modelId="{137CE6BB-0CBA-437A-B8BF-4580B807DC54}" type="parTrans" cxnId="{0664B833-44F9-41E4-8AD7-F68CD7FECD4A}">
      <dgm:prSet/>
      <dgm:spPr/>
      <dgm:t>
        <a:bodyPr/>
        <a:lstStyle/>
        <a:p>
          <a:endParaRPr lang="fi-FI"/>
        </a:p>
      </dgm:t>
    </dgm:pt>
    <dgm:pt modelId="{6907E731-E36E-418B-8B6C-73BDCC8C64C0}" type="sibTrans" cxnId="{0664B833-44F9-41E4-8AD7-F68CD7FECD4A}">
      <dgm:prSet/>
      <dgm:spPr/>
      <dgm:t>
        <a:bodyPr/>
        <a:lstStyle/>
        <a:p>
          <a:endParaRPr lang="fi-FI"/>
        </a:p>
      </dgm:t>
    </dgm:pt>
    <dgm:pt modelId="{7FD20D4A-0EAF-48BE-8568-A5450ABD7D14}">
      <dgm:prSet phldrT="[Teksti]"/>
      <dgm:spPr/>
      <dgm:t>
        <a:bodyPr/>
        <a:lstStyle/>
        <a:p>
          <a:r>
            <a:rPr lang="fi-FI" dirty="0"/>
            <a:t>Lintupellot </a:t>
          </a:r>
          <a:r>
            <a:rPr lang="fi-FI" dirty="0">
              <a:solidFill>
                <a:srgbClr val="FF0000"/>
              </a:solidFill>
            </a:rPr>
            <a:t>600€/ha</a:t>
          </a:r>
        </a:p>
      </dgm:t>
    </dgm:pt>
    <dgm:pt modelId="{965A557E-0587-4CA7-A03F-662FD95C9DBC}" type="parTrans" cxnId="{F6C98E17-C694-4857-B452-34DF71AF78E9}">
      <dgm:prSet/>
      <dgm:spPr/>
      <dgm:t>
        <a:bodyPr/>
        <a:lstStyle/>
        <a:p>
          <a:endParaRPr lang="fi-FI"/>
        </a:p>
      </dgm:t>
    </dgm:pt>
    <dgm:pt modelId="{A1FA83F0-B700-4A69-8A5D-25A9F23B44D5}" type="sibTrans" cxnId="{F6C98E17-C694-4857-B452-34DF71AF78E9}">
      <dgm:prSet/>
      <dgm:spPr/>
      <dgm:t>
        <a:bodyPr/>
        <a:lstStyle/>
        <a:p>
          <a:endParaRPr lang="fi-FI"/>
        </a:p>
      </dgm:t>
    </dgm:pt>
    <dgm:pt modelId="{8969AB11-F134-46FB-ABB3-1CC39CF7B197}">
      <dgm:prSet phldrT="[Teksti]"/>
      <dgm:spPr/>
      <dgm:t>
        <a:bodyPr/>
        <a:lstStyle/>
        <a:p>
          <a:r>
            <a:rPr lang="fi-FI" dirty="0">
              <a:solidFill>
                <a:srgbClr val="FF0000"/>
              </a:solidFill>
            </a:rPr>
            <a:t>Perustaso 45 €/ha (yleiset tilakohtaiset </a:t>
          </a:r>
          <a:r>
            <a:rPr lang="fi-FI" dirty="0" err="1">
              <a:solidFill>
                <a:srgbClr val="FF0000"/>
              </a:solidFill>
            </a:rPr>
            <a:t>toimenpiteet+vuosittain</a:t>
          </a:r>
          <a:r>
            <a:rPr lang="fi-FI" dirty="0">
              <a:solidFill>
                <a:srgbClr val="FF0000"/>
              </a:solidFill>
            </a:rPr>
            <a:t> valittavat toimenpiteet 2kpl)</a:t>
          </a:r>
        </a:p>
      </dgm:t>
    </dgm:pt>
    <dgm:pt modelId="{9E461F04-127A-4CE7-B4B3-96412CF3F217}" type="parTrans" cxnId="{2A0621D7-C5FD-449F-A1ED-8BC017D1518F}">
      <dgm:prSet/>
      <dgm:spPr/>
    </dgm:pt>
    <dgm:pt modelId="{7032E4C6-F883-46A0-B9D9-F7C387C3549E}" type="sibTrans" cxnId="{2A0621D7-C5FD-449F-A1ED-8BC017D1518F}">
      <dgm:prSet/>
      <dgm:spPr/>
    </dgm:pt>
    <dgm:pt modelId="{BD459A49-015C-490B-A0A5-E58A5AE05244}">
      <dgm:prSet phldrT="[Teksti]"/>
      <dgm:spPr/>
      <dgm:t>
        <a:bodyPr/>
        <a:lstStyle/>
        <a:p>
          <a:endParaRPr lang="fi-FI" dirty="0"/>
        </a:p>
      </dgm:t>
    </dgm:pt>
    <dgm:pt modelId="{DFBD0111-46DE-409D-B7FF-E7B81B27926C}" type="parTrans" cxnId="{32C70819-DF63-4833-9BBC-15AB0C1FD38A}">
      <dgm:prSet/>
      <dgm:spPr/>
    </dgm:pt>
    <dgm:pt modelId="{25CD789A-D363-49ED-B547-CF07F8C40ACD}" type="sibTrans" cxnId="{32C70819-DF63-4833-9BBC-15AB0C1FD38A}">
      <dgm:prSet/>
      <dgm:spPr/>
    </dgm:pt>
    <dgm:pt modelId="{DF8EDECF-29AA-4D94-A28D-88535C83D56A}">
      <dgm:prSet phldrT="[Teksti]"/>
      <dgm:spPr/>
      <dgm:t>
        <a:bodyPr/>
        <a:lstStyle/>
        <a:p>
          <a:endParaRPr lang="fi-FI" dirty="0"/>
        </a:p>
      </dgm:t>
    </dgm:pt>
    <dgm:pt modelId="{E6CC1D6B-3570-4B92-B928-84F7420349F7}" type="parTrans" cxnId="{20FD49F4-49FF-4893-8D8D-D0E43FCFDA6B}">
      <dgm:prSet/>
      <dgm:spPr/>
    </dgm:pt>
    <dgm:pt modelId="{7D67BD12-8B4D-4AF8-94C3-C0EC719563A3}" type="sibTrans" cxnId="{20FD49F4-49FF-4893-8D8D-D0E43FCFDA6B}">
      <dgm:prSet/>
      <dgm:spPr/>
    </dgm:pt>
    <dgm:pt modelId="{4F1F7D28-E5BE-4FB0-AB0B-7C39815F8030}">
      <dgm:prSet phldrT="[Teksti]"/>
      <dgm:spPr/>
      <dgm:t>
        <a:bodyPr/>
        <a:lstStyle/>
        <a:p>
          <a:endParaRPr lang="fi-FI" dirty="0"/>
        </a:p>
      </dgm:t>
    </dgm:pt>
    <dgm:pt modelId="{1AD047CD-5878-4D0B-B3B7-FE56AC98B9F1}" type="parTrans" cxnId="{AC797757-2A4E-4DBB-8A93-85388B1287CB}">
      <dgm:prSet/>
      <dgm:spPr/>
    </dgm:pt>
    <dgm:pt modelId="{288CBE2C-A9FA-4AE8-9581-5AA48EF44BE0}" type="sibTrans" cxnId="{AC797757-2A4E-4DBB-8A93-85388B1287CB}">
      <dgm:prSet/>
      <dgm:spPr/>
    </dgm:pt>
    <dgm:pt modelId="{775953CA-EDBF-41DB-AAD9-623EA79D46D6}">
      <dgm:prSet phldrT="[Teksti]"/>
      <dgm:spPr/>
      <dgm:t>
        <a:bodyPr/>
        <a:lstStyle/>
        <a:p>
          <a:endParaRPr lang="fi-FI" dirty="0"/>
        </a:p>
      </dgm:t>
    </dgm:pt>
    <dgm:pt modelId="{B55E8B05-ACFF-422D-B52F-225D1D912B2C}" type="parTrans" cxnId="{3A6D5BFC-603D-4F48-8FDC-704D43657F92}">
      <dgm:prSet/>
      <dgm:spPr/>
    </dgm:pt>
    <dgm:pt modelId="{119C2095-B6A4-45ED-A56D-ECA9C7534E1F}" type="sibTrans" cxnId="{3A6D5BFC-603D-4F48-8FDC-704D43657F92}">
      <dgm:prSet/>
      <dgm:spPr/>
    </dgm:pt>
    <dgm:pt modelId="{B57284C4-E04F-46D9-9B91-3B65B54CAC25}" type="pres">
      <dgm:prSet presAssocID="{8B976B04-AF3B-4C35-9810-262323EEE227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CD4A338D-4AD3-464D-889E-F28A4B4B0E26}" type="pres">
      <dgm:prSet presAssocID="{8B976B04-AF3B-4C35-9810-262323EEE227}" presName="outerBox" presStyleCnt="0"/>
      <dgm:spPr/>
    </dgm:pt>
    <dgm:pt modelId="{1D592B8A-4034-4D68-A646-873707CE4623}" type="pres">
      <dgm:prSet presAssocID="{8B976B04-AF3B-4C35-9810-262323EEE227}" presName="outerBoxParent" presStyleLbl="node1" presStyleIdx="0" presStyleCnt="1"/>
      <dgm:spPr/>
    </dgm:pt>
    <dgm:pt modelId="{4F6EC184-A173-4D3E-A0B2-9EC07B575B26}" type="pres">
      <dgm:prSet presAssocID="{8B976B04-AF3B-4C35-9810-262323EEE227}" presName="outerBoxChildren" presStyleCnt="0"/>
      <dgm:spPr/>
    </dgm:pt>
    <dgm:pt modelId="{6DBBD811-1281-4385-AC66-C9B4D18BAEE7}" type="pres">
      <dgm:prSet presAssocID="{DD9FFAEC-CFD6-4268-BC22-616358EBCA1E}" presName="oChild" presStyleLbl="fgAcc1" presStyleIdx="0" presStyleCnt="3">
        <dgm:presLayoutVars>
          <dgm:bulletEnabled val="1"/>
        </dgm:presLayoutVars>
      </dgm:prSet>
      <dgm:spPr/>
    </dgm:pt>
    <dgm:pt modelId="{21C1EBF7-36FD-4465-BF7A-1FEBD00788B4}" type="pres">
      <dgm:prSet presAssocID="{DBB32450-FADE-411E-95A8-67792C746997}" presName="outerSibTrans" presStyleCnt="0"/>
      <dgm:spPr/>
    </dgm:pt>
    <dgm:pt modelId="{C0789924-015B-4F4C-8BF8-5672CD47CF00}" type="pres">
      <dgm:prSet presAssocID="{6F14C3D1-E353-4836-9C5F-F6D8E2FE2347}" presName="oChild" presStyleLbl="fgAcc1" presStyleIdx="1" presStyleCnt="3" custLinFactNeighborX="-14262" custLinFactNeighborY="601">
        <dgm:presLayoutVars>
          <dgm:bulletEnabled val="1"/>
        </dgm:presLayoutVars>
      </dgm:prSet>
      <dgm:spPr/>
    </dgm:pt>
    <dgm:pt modelId="{0CDE5977-E2AC-450D-B617-7A184EBCBC94}" type="pres">
      <dgm:prSet presAssocID="{719F0270-6CA2-4CB6-B36E-8E78C6F051F1}" presName="outerSibTrans" presStyleCnt="0"/>
      <dgm:spPr/>
    </dgm:pt>
    <dgm:pt modelId="{DDEF4A75-4123-4611-ACC7-FA71A3A90D6C}" type="pres">
      <dgm:prSet presAssocID="{513BF222-B20F-4DE5-BCBD-55EF1DFD91CE}" presName="oChild" presStyleLbl="fgAcc1" presStyleIdx="2" presStyleCnt="3">
        <dgm:presLayoutVars>
          <dgm:bulletEnabled val="1"/>
        </dgm:presLayoutVars>
      </dgm:prSet>
      <dgm:spPr/>
    </dgm:pt>
  </dgm:ptLst>
  <dgm:cxnLst>
    <dgm:cxn modelId="{3C5B2109-3463-4DC1-A45F-0683881BD9DC}" type="presOf" srcId="{DF8EDECF-29AA-4D94-A28D-88535C83D56A}" destId="{6DBBD811-1281-4385-AC66-C9B4D18BAEE7}" srcOrd="0" destOrd="5" presId="urn:microsoft.com/office/officeart/2005/8/layout/target2"/>
    <dgm:cxn modelId="{00663E09-EE01-4E86-A44D-0F984C7FB532}" type="presOf" srcId="{1FD7679A-3D7F-4B18-BE46-A5BB9C8B130C}" destId="{C0789924-015B-4F4C-8BF8-5672CD47CF00}" srcOrd="0" destOrd="6" presId="urn:microsoft.com/office/officeart/2005/8/layout/target2"/>
    <dgm:cxn modelId="{52E4300B-8CCF-4C4D-9DB7-FDB97E62EB8F}" type="presOf" srcId="{010E00A9-B0A7-48FB-8656-92A71247C687}" destId="{C0789924-015B-4F4C-8BF8-5672CD47CF00}" srcOrd="0" destOrd="1" presId="urn:microsoft.com/office/officeart/2005/8/layout/target2"/>
    <dgm:cxn modelId="{797DC314-CB5B-474D-B2C8-17CE70868A71}" type="presOf" srcId="{6F14C3D1-E353-4836-9C5F-F6D8E2FE2347}" destId="{C0789924-015B-4F4C-8BF8-5672CD47CF00}" srcOrd="0" destOrd="0" presId="urn:microsoft.com/office/officeart/2005/8/layout/target2"/>
    <dgm:cxn modelId="{B918FE15-0E0C-4F05-A349-11355015983C}" type="presOf" srcId="{0BBA7523-BBFD-46F1-A98D-48398B962878}" destId="{6DBBD811-1281-4385-AC66-C9B4D18BAEE7}" srcOrd="0" destOrd="2" presId="urn:microsoft.com/office/officeart/2005/8/layout/target2"/>
    <dgm:cxn modelId="{6FBD5416-28CD-4D5F-9E42-5BD0F1116F17}" srcId="{513BF222-B20F-4DE5-BCBD-55EF1DFD91CE}" destId="{2739DEAD-DC08-4084-A388-8560A4690423}" srcOrd="3" destOrd="0" parTransId="{22E93C74-A24E-43AF-B031-9CE0EC6AA1B1}" sibTransId="{DEE75E2A-0391-4500-881C-9BB85E92FF99}"/>
    <dgm:cxn modelId="{F6C98E17-C694-4857-B452-34DF71AF78E9}" srcId="{513BF222-B20F-4DE5-BCBD-55EF1DFD91CE}" destId="{7FD20D4A-0EAF-48BE-8568-A5450ABD7D14}" srcOrd="7" destOrd="0" parTransId="{965A557E-0587-4CA7-A03F-662FD95C9DBC}" sibTransId="{A1FA83F0-B700-4A69-8A5D-25A9F23B44D5}"/>
    <dgm:cxn modelId="{32C70819-DF63-4833-9BBC-15AB0C1FD38A}" srcId="{DD9FFAEC-CFD6-4268-BC22-616358EBCA1E}" destId="{BD459A49-015C-490B-A0A5-E58A5AE05244}" srcOrd="3" destOrd="0" parTransId="{DFBD0111-46DE-409D-B7FF-E7B81B27926C}" sibTransId="{25CD789A-D363-49ED-B547-CF07F8C40ACD}"/>
    <dgm:cxn modelId="{DDC94E1E-4D36-49A4-A971-F9ABC0D9B481}" type="presOf" srcId="{775953CA-EDBF-41DB-AAD9-623EA79D46D6}" destId="{6DBBD811-1281-4385-AC66-C9B4D18BAEE7}" srcOrd="0" destOrd="7" presId="urn:microsoft.com/office/officeart/2005/8/layout/target2"/>
    <dgm:cxn modelId="{F58B2223-A801-4C15-8F4C-8958C8C8E07B}" srcId="{DD9FFAEC-CFD6-4268-BC22-616358EBCA1E}" destId="{399D7C15-BBC6-48A5-8CE8-BA440C90847B}" srcOrd="0" destOrd="0" parTransId="{F6AA8BEF-B06E-4E26-8D16-B00A91074CE9}" sibTransId="{AE4B5FAB-1530-479D-B070-5754F2F67951}"/>
    <dgm:cxn modelId="{8F64BD23-A397-4468-8C03-AC4343FD5C48}" srcId="{6F14C3D1-E353-4836-9C5F-F6D8E2FE2347}" destId="{0C426206-8E85-44D0-8080-1436249CB774}" srcOrd="4" destOrd="0" parTransId="{20043191-F301-45FB-969E-D0F4E0A69C45}" sibTransId="{483F70E7-D3E7-4A6B-B619-49B8703A5145}"/>
    <dgm:cxn modelId="{BD9C9F24-15A1-4586-80E7-0B95B1CF68DD}" srcId="{6F14C3D1-E353-4836-9C5F-F6D8E2FE2347}" destId="{F68CAC4F-E413-4A35-A760-D34E5B9CC3BB}" srcOrd="2" destOrd="0" parTransId="{88118C57-558F-4AF4-A1C3-C69A182ABCA0}" sibTransId="{05707CE9-D774-44EE-AD5F-3EC04EBEDB27}"/>
    <dgm:cxn modelId="{92AF1325-3554-47CD-A40B-C635A9AE9E43}" srcId="{6F14C3D1-E353-4836-9C5F-F6D8E2FE2347}" destId="{7FBEFE97-456A-4A1F-A6AE-43785C774693}" srcOrd="1" destOrd="0" parTransId="{3C5B4421-3949-4C78-8DE2-60549AE8B3DB}" sibTransId="{F703BB41-3EE6-4B6F-8516-810B30DE2625}"/>
    <dgm:cxn modelId="{2F191927-C78F-4644-A865-20A46FD623AC}" type="presOf" srcId="{17C5914A-1CFC-4330-A3C8-88D4839E93B4}" destId="{DDEF4A75-4123-4611-ACC7-FA71A3A90D6C}" srcOrd="0" destOrd="7" presId="urn:microsoft.com/office/officeart/2005/8/layout/target2"/>
    <dgm:cxn modelId="{9E2CE82D-11BA-4139-98E4-75860ABE6226}" type="presOf" srcId="{4F1F7D28-E5BE-4FB0-AB0B-7C39815F8030}" destId="{6DBBD811-1281-4385-AC66-C9B4D18BAEE7}" srcOrd="0" destOrd="6" presId="urn:microsoft.com/office/officeart/2005/8/layout/target2"/>
    <dgm:cxn modelId="{0664B833-44F9-41E4-8AD7-F68CD7FECD4A}" srcId="{513BF222-B20F-4DE5-BCBD-55EF1DFD91CE}" destId="{17C5914A-1CFC-4330-A3C8-88D4839E93B4}" srcOrd="6" destOrd="0" parTransId="{137CE6BB-0CBA-437A-B8BF-4580B807DC54}" sibTransId="{6907E731-E36E-418B-8B6C-73BDCC8C64C0}"/>
    <dgm:cxn modelId="{CA71C336-35B5-47BF-97A3-55B2E81AD71D}" type="presOf" srcId="{836AF0F8-8F7B-49BF-AA48-F0AB4A0314CD}" destId="{DDEF4A75-4123-4611-ACC7-FA71A3A90D6C}" srcOrd="0" destOrd="3" presId="urn:microsoft.com/office/officeart/2005/8/layout/target2"/>
    <dgm:cxn modelId="{79AF0737-78D6-4783-A7BE-D1280E453AC3}" type="presOf" srcId="{4F3E8BC7-7498-4AE8-9FA1-D6125A509B04}" destId="{DDEF4A75-4123-4611-ACC7-FA71A3A90D6C}" srcOrd="0" destOrd="2" presId="urn:microsoft.com/office/officeart/2005/8/layout/target2"/>
    <dgm:cxn modelId="{B8453140-7A7A-417F-955C-C4736824EE20}" srcId="{513BF222-B20F-4DE5-BCBD-55EF1DFD91CE}" destId="{BC321CFA-303A-4FE4-86E2-B4FDD8D8E2ED}" srcOrd="5" destOrd="0" parTransId="{0B60471D-B5CA-4CED-B17D-FF82993220FF}" sibTransId="{1742F87F-B0AC-47FE-959C-919051996372}"/>
    <dgm:cxn modelId="{8932F860-7582-420F-B693-878D4527975F}" srcId="{DD9FFAEC-CFD6-4268-BC22-616358EBCA1E}" destId="{244B2419-E6F4-4953-ADD9-F4D674DAF92C}" srcOrd="2" destOrd="0" parTransId="{A1514CE0-2366-4689-BC8D-055493F22229}" sibTransId="{266C7657-C476-4203-B31C-D64382F623B5}"/>
    <dgm:cxn modelId="{549BE462-6ACF-4CFC-AC06-E62121E9ACBF}" srcId="{6F14C3D1-E353-4836-9C5F-F6D8E2FE2347}" destId="{010E00A9-B0A7-48FB-8656-92A71247C687}" srcOrd="0" destOrd="0" parTransId="{FBD1787E-8415-486B-8C9A-48D6F770DBE6}" sibTransId="{AB4D2375-357A-4532-B569-8A094870627F}"/>
    <dgm:cxn modelId="{85630643-F38B-4B23-9E1A-6421972F8B80}" type="presOf" srcId="{7F8AE118-A3C0-4622-8A1A-F59E3FB54103}" destId="{DDEF4A75-4123-4611-ACC7-FA71A3A90D6C}" srcOrd="0" destOrd="5" presId="urn:microsoft.com/office/officeart/2005/8/layout/target2"/>
    <dgm:cxn modelId="{25B3E464-AC27-49D7-BF4F-75F5C62E6D25}" srcId="{1ABF16EF-CB2A-4E03-96BD-C21E680B2E39}" destId="{DD9FFAEC-CFD6-4268-BC22-616358EBCA1E}" srcOrd="0" destOrd="0" parTransId="{37932A37-8E45-4AA7-85C0-12EC32F4B817}" sibTransId="{DBB32450-FADE-411E-95A8-67792C746997}"/>
    <dgm:cxn modelId="{D10F9547-91C0-4605-9511-A5AAA0576F64}" type="presOf" srcId="{244B2419-E6F4-4953-ADD9-F4D674DAF92C}" destId="{6DBBD811-1281-4385-AC66-C9B4D18BAEE7}" srcOrd="0" destOrd="3" presId="urn:microsoft.com/office/officeart/2005/8/layout/target2"/>
    <dgm:cxn modelId="{C165B447-E371-4236-B1C1-2C76508EECC6}" type="presOf" srcId="{8969AB11-F134-46FB-ABB3-1CC39CF7B197}" destId="{6DBBD811-1281-4385-AC66-C9B4D18BAEE7}" srcOrd="0" destOrd="8" presId="urn:microsoft.com/office/officeart/2005/8/layout/target2"/>
    <dgm:cxn modelId="{B714704C-F246-419F-A4FB-EF33DBCCE159}" srcId="{1ABF16EF-CB2A-4E03-96BD-C21E680B2E39}" destId="{6F14C3D1-E353-4836-9C5F-F6D8E2FE2347}" srcOrd="1" destOrd="0" parTransId="{08D6FF01-EA96-4D4E-9BE7-806B71773163}" sibTransId="{719F0270-6CA2-4CB6-B36E-8E78C6F051F1}"/>
    <dgm:cxn modelId="{C7244550-555B-47BC-A278-11F6A1FD6B78}" srcId="{6F14C3D1-E353-4836-9C5F-F6D8E2FE2347}" destId="{1FD7679A-3D7F-4B18-BE46-A5BB9C8B130C}" srcOrd="5" destOrd="0" parTransId="{C22DEE03-0502-4647-B7A8-1E7800CAED0F}" sibTransId="{BF8707CE-E8E7-4E9B-BD89-F87E7E125E96}"/>
    <dgm:cxn modelId="{0D533951-6244-4DB9-A8D5-FE5D414EC112}" type="presOf" srcId="{399D7C15-BBC6-48A5-8CE8-BA440C90847B}" destId="{6DBBD811-1281-4385-AC66-C9B4D18BAEE7}" srcOrd="0" destOrd="1" presId="urn:microsoft.com/office/officeart/2005/8/layout/target2"/>
    <dgm:cxn modelId="{8D9BFB74-1808-423E-B851-DDD695FD1127}" type="presOf" srcId="{513BF222-B20F-4DE5-BCBD-55EF1DFD91CE}" destId="{DDEF4A75-4123-4611-ACC7-FA71A3A90D6C}" srcOrd="0" destOrd="0" presId="urn:microsoft.com/office/officeart/2005/8/layout/target2"/>
    <dgm:cxn modelId="{AC797757-2A4E-4DBB-8A93-85388B1287CB}" srcId="{DD9FFAEC-CFD6-4268-BC22-616358EBCA1E}" destId="{4F1F7D28-E5BE-4FB0-AB0B-7C39815F8030}" srcOrd="5" destOrd="0" parTransId="{1AD047CD-5878-4D0B-B3B7-FE56AC98B9F1}" sibTransId="{288CBE2C-A9FA-4AE8-9581-5AA48EF44BE0}"/>
    <dgm:cxn modelId="{DB22D65A-4B3E-465F-9D52-7A33C10D1629}" type="presOf" srcId="{BC321CFA-303A-4FE4-86E2-B4FDD8D8E2ED}" destId="{DDEF4A75-4123-4611-ACC7-FA71A3A90D6C}" srcOrd="0" destOrd="6" presId="urn:microsoft.com/office/officeart/2005/8/layout/target2"/>
    <dgm:cxn modelId="{99CCA57C-3CFB-4FDA-8D6E-BDC01739BE71}" type="presOf" srcId="{1ABF16EF-CB2A-4E03-96BD-C21E680B2E39}" destId="{1D592B8A-4034-4D68-A646-873707CE4623}" srcOrd="0" destOrd="0" presId="urn:microsoft.com/office/officeart/2005/8/layout/target2"/>
    <dgm:cxn modelId="{FEFE217F-2EEC-4A9D-8B0B-7EDB5587D918}" srcId="{6F14C3D1-E353-4836-9C5F-F6D8E2FE2347}" destId="{27379A61-1390-421D-8DDB-3A0A27FC9D3A}" srcOrd="3" destOrd="0" parTransId="{7273B313-2420-49B3-BAC6-1F1D125D4CFB}" sibTransId="{94A0A0A8-2716-4C4A-8553-9A2AB4F54D16}"/>
    <dgm:cxn modelId="{CF97C581-516D-44BB-976F-D3937049A9A4}" srcId="{513BF222-B20F-4DE5-BCBD-55EF1DFD91CE}" destId="{836AF0F8-8F7B-49BF-AA48-F0AB4A0314CD}" srcOrd="2" destOrd="0" parTransId="{F3AE6E55-8B29-41E1-93BF-DF1C31F2DFD3}" sibTransId="{9091F8C9-9E7F-42D3-BA3B-B73A4B666344}"/>
    <dgm:cxn modelId="{04BF4C86-3C88-4613-BDA0-721F8CB5001D}" srcId="{6F14C3D1-E353-4836-9C5F-F6D8E2FE2347}" destId="{F9FAE8A1-1F5C-490B-A37C-0C2F5B5A4FCF}" srcOrd="6" destOrd="0" parTransId="{A268D78F-ECDD-4C54-95CE-60F6FD983E72}" sibTransId="{0864F12E-AE75-47A1-A9B6-203FD3F05543}"/>
    <dgm:cxn modelId="{C101B694-C9CA-4B6F-BC02-E7A267CD9407}" type="presOf" srcId="{207D6C09-CCEF-4A48-BC9B-D9B6C7DA69C4}" destId="{DDEF4A75-4123-4611-ACC7-FA71A3A90D6C}" srcOrd="0" destOrd="1" presId="urn:microsoft.com/office/officeart/2005/8/layout/target2"/>
    <dgm:cxn modelId="{ECAA3B9A-8A6A-4F6C-A9AC-9C8FAF0A2EA8}" type="presOf" srcId="{8B976B04-AF3B-4C35-9810-262323EEE227}" destId="{B57284C4-E04F-46D9-9B91-3B65B54CAC25}" srcOrd="0" destOrd="0" presId="urn:microsoft.com/office/officeart/2005/8/layout/target2"/>
    <dgm:cxn modelId="{651D839C-B4B1-401E-87A2-1154D8116962}" srcId="{513BF222-B20F-4DE5-BCBD-55EF1DFD91CE}" destId="{7F8AE118-A3C0-4622-8A1A-F59E3FB54103}" srcOrd="4" destOrd="0" parTransId="{1135011E-0802-4B75-98E5-F8927DC027A7}" sibTransId="{D5B9C8CE-A083-4188-B4CC-E2752700B560}"/>
    <dgm:cxn modelId="{021ACC9E-C8CD-4783-A4E9-74131B04FDFF}" type="presOf" srcId="{F9FAE8A1-1F5C-490B-A37C-0C2F5B5A4FCF}" destId="{C0789924-015B-4F4C-8BF8-5672CD47CF00}" srcOrd="0" destOrd="7" presId="urn:microsoft.com/office/officeart/2005/8/layout/target2"/>
    <dgm:cxn modelId="{D1CC11A0-0BCF-467B-982C-833D02DE5814}" type="presOf" srcId="{2739DEAD-DC08-4084-A388-8560A4690423}" destId="{DDEF4A75-4123-4611-ACC7-FA71A3A90D6C}" srcOrd="0" destOrd="4" presId="urn:microsoft.com/office/officeart/2005/8/layout/target2"/>
    <dgm:cxn modelId="{EE5226A1-9C51-41A3-8546-5E8988885307}" srcId="{DD9FFAEC-CFD6-4268-BC22-616358EBCA1E}" destId="{0BBA7523-BBFD-46F1-A98D-48398B962878}" srcOrd="1" destOrd="0" parTransId="{A4778A2E-EFB1-478B-9672-C178EFB1BCAB}" sibTransId="{C34EC1ED-EBE1-42A7-BCC5-3E0F62432A6C}"/>
    <dgm:cxn modelId="{A590FBBE-8D3A-4C99-A27D-91A8AF86E6A5}" type="presOf" srcId="{F68CAC4F-E413-4A35-A760-D34E5B9CC3BB}" destId="{C0789924-015B-4F4C-8BF8-5672CD47CF00}" srcOrd="0" destOrd="3" presId="urn:microsoft.com/office/officeart/2005/8/layout/target2"/>
    <dgm:cxn modelId="{FE2EA3BF-A1B4-40E8-AADB-FFB75713AEBD}" srcId="{513BF222-B20F-4DE5-BCBD-55EF1DFD91CE}" destId="{207D6C09-CCEF-4A48-BC9B-D9B6C7DA69C4}" srcOrd="0" destOrd="0" parTransId="{789F2E90-19FE-4AC1-A658-17B1F2664567}" sibTransId="{2D5C55DE-2998-4F7C-A9EE-61BE55235C6D}"/>
    <dgm:cxn modelId="{3C031CC2-1ECF-4ABB-B710-0EA60DD0617E}" srcId="{1ABF16EF-CB2A-4E03-96BD-C21E680B2E39}" destId="{513BF222-B20F-4DE5-BCBD-55EF1DFD91CE}" srcOrd="2" destOrd="0" parTransId="{97902DBE-CF86-49CF-BBD4-C4FC515FF25D}" sibTransId="{86012EC3-30D9-43B8-9939-6DDC955CE3E6}"/>
    <dgm:cxn modelId="{62C13BCF-C65D-4541-B3DA-3E0FBA41895A}" type="presOf" srcId="{7FBEFE97-456A-4A1F-A6AE-43785C774693}" destId="{C0789924-015B-4F4C-8BF8-5672CD47CF00}" srcOrd="0" destOrd="2" presId="urn:microsoft.com/office/officeart/2005/8/layout/target2"/>
    <dgm:cxn modelId="{88CC1CD4-E841-4255-9661-786827A5A2A4}" srcId="{513BF222-B20F-4DE5-BCBD-55EF1DFD91CE}" destId="{4F3E8BC7-7498-4AE8-9FA1-D6125A509B04}" srcOrd="1" destOrd="0" parTransId="{F6D8C47E-67D0-4CEF-8057-F499503AD559}" sibTransId="{D09A4EFE-AD45-4A2B-B2C1-80434202D418}"/>
    <dgm:cxn modelId="{3D4C96D6-0570-43E6-BFFF-826162971B4B}" type="presOf" srcId="{7FD20D4A-0EAF-48BE-8568-A5450ABD7D14}" destId="{DDEF4A75-4123-4611-ACC7-FA71A3A90D6C}" srcOrd="0" destOrd="8" presId="urn:microsoft.com/office/officeart/2005/8/layout/target2"/>
    <dgm:cxn modelId="{2A0621D7-C5FD-449F-A1ED-8BC017D1518F}" srcId="{DD9FFAEC-CFD6-4268-BC22-616358EBCA1E}" destId="{8969AB11-F134-46FB-ABB3-1CC39CF7B197}" srcOrd="7" destOrd="0" parTransId="{9E461F04-127A-4CE7-B4B3-96412CF3F217}" sibTransId="{7032E4C6-F883-46A0-B9D9-F7C387C3549E}"/>
    <dgm:cxn modelId="{4ABDC0DF-0D4F-41DB-993F-5CD7A5E7FACF}" type="presOf" srcId="{DD9FFAEC-CFD6-4268-BC22-616358EBCA1E}" destId="{6DBBD811-1281-4385-AC66-C9B4D18BAEE7}" srcOrd="0" destOrd="0" presId="urn:microsoft.com/office/officeart/2005/8/layout/target2"/>
    <dgm:cxn modelId="{AE32F3E2-84F4-4EB2-BC1E-A3A77094103A}" type="presOf" srcId="{27379A61-1390-421D-8DDB-3A0A27FC9D3A}" destId="{C0789924-015B-4F4C-8BF8-5672CD47CF00}" srcOrd="0" destOrd="4" presId="urn:microsoft.com/office/officeart/2005/8/layout/target2"/>
    <dgm:cxn modelId="{F2BD75EB-2605-427C-B44D-39FD9895FC8A}" type="presOf" srcId="{BD459A49-015C-490B-A0A5-E58A5AE05244}" destId="{6DBBD811-1281-4385-AC66-C9B4D18BAEE7}" srcOrd="0" destOrd="4" presId="urn:microsoft.com/office/officeart/2005/8/layout/target2"/>
    <dgm:cxn modelId="{6FD181F2-EF37-44ED-ABAB-A04C22397FFC}" srcId="{8B976B04-AF3B-4C35-9810-262323EEE227}" destId="{1ABF16EF-CB2A-4E03-96BD-C21E680B2E39}" srcOrd="0" destOrd="0" parTransId="{5F2521E5-6A29-43AF-B4E7-BCB35EB31921}" sibTransId="{7136BA75-47B3-4E33-8301-52AFF49510B1}"/>
    <dgm:cxn modelId="{981314F4-97F3-4665-930B-2FE2E04C7D82}" type="presOf" srcId="{0C426206-8E85-44D0-8080-1436249CB774}" destId="{C0789924-015B-4F4C-8BF8-5672CD47CF00}" srcOrd="0" destOrd="5" presId="urn:microsoft.com/office/officeart/2005/8/layout/target2"/>
    <dgm:cxn modelId="{20FD49F4-49FF-4893-8D8D-D0E43FCFDA6B}" srcId="{DD9FFAEC-CFD6-4268-BC22-616358EBCA1E}" destId="{DF8EDECF-29AA-4D94-A28D-88535C83D56A}" srcOrd="4" destOrd="0" parTransId="{E6CC1D6B-3570-4B92-B928-84F7420349F7}" sibTransId="{7D67BD12-8B4D-4AF8-94C3-C0EC719563A3}"/>
    <dgm:cxn modelId="{3A6D5BFC-603D-4F48-8FDC-704D43657F92}" srcId="{DD9FFAEC-CFD6-4268-BC22-616358EBCA1E}" destId="{775953CA-EDBF-41DB-AAD9-623EA79D46D6}" srcOrd="6" destOrd="0" parTransId="{B55E8B05-ACFF-422D-B52F-225D1D912B2C}" sibTransId="{119C2095-B6A4-45ED-A56D-ECA9C7534E1F}"/>
    <dgm:cxn modelId="{9455C915-F66A-4147-92F8-CC142006C984}" type="presParOf" srcId="{B57284C4-E04F-46D9-9B91-3B65B54CAC25}" destId="{CD4A338D-4AD3-464D-889E-F28A4B4B0E26}" srcOrd="0" destOrd="0" presId="urn:microsoft.com/office/officeart/2005/8/layout/target2"/>
    <dgm:cxn modelId="{4A5BEE18-B9A7-430B-85A8-BEA10188EA48}" type="presParOf" srcId="{CD4A338D-4AD3-464D-889E-F28A4B4B0E26}" destId="{1D592B8A-4034-4D68-A646-873707CE4623}" srcOrd="0" destOrd="0" presId="urn:microsoft.com/office/officeart/2005/8/layout/target2"/>
    <dgm:cxn modelId="{50D1FB11-513E-4FDC-A8DE-14349F620B58}" type="presParOf" srcId="{CD4A338D-4AD3-464D-889E-F28A4B4B0E26}" destId="{4F6EC184-A173-4D3E-A0B2-9EC07B575B26}" srcOrd="1" destOrd="0" presId="urn:microsoft.com/office/officeart/2005/8/layout/target2"/>
    <dgm:cxn modelId="{735A30BB-C435-4071-B42A-254E0904A3F9}" type="presParOf" srcId="{4F6EC184-A173-4D3E-A0B2-9EC07B575B26}" destId="{6DBBD811-1281-4385-AC66-C9B4D18BAEE7}" srcOrd="0" destOrd="0" presId="urn:microsoft.com/office/officeart/2005/8/layout/target2"/>
    <dgm:cxn modelId="{5837F714-AB21-4B1B-AD9D-ABA839C38A36}" type="presParOf" srcId="{4F6EC184-A173-4D3E-A0B2-9EC07B575B26}" destId="{21C1EBF7-36FD-4465-BF7A-1FEBD00788B4}" srcOrd="1" destOrd="0" presId="urn:microsoft.com/office/officeart/2005/8/layout/target2"/>
    <dgm:cxn modelId="{7B2BEB66-60EA-42AE-888E-95E9CB55ADAC}" type="presParOf" srcId="{4F6EC184-A173-4D3E-A0B2-9EC07B575B26}" destId="{C0789924-015B-4F4C-8BF8-5672CD47CF00}" srcOrd="2" destOrd="0" presId="urn:microsoft.com/office/officeart/2005/8/layout/target2"/>
    <dgm:cxn modelId="{0C03D99A-A66B-417D-AF6F-B5F0F4158D31}" type="presParOf" srcId="{4F6EC184-A173-4D3E-A0B2-9EC07B575B26}" destId="{0CDE5977-E2AC-450D-B617-7A184EBCBC94}" srcOrd="3" destOrd="0" presId="urn:microsoft.com/office/officeart/2005/8/layout/target2"/>
    <dgm:cxn modelId="{74836C95-5CE4-47AB-82BD-DB3AB7DB7216}" type="presParOf" srcId="{4F6EC184-A173-4D3E-A0B2-9EC07B575B26}" destId="{DDEF4A75-4123-4611-ACC7-FA71A3A90D6C}" srcOrd="4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592B8A-4034-4D68-A646-873707CE4623}">
      <dsp:nvSpPr>
        <dsp:cNvPr id="0" name=""/>
        <dsp:cNvSpPr/>
      </dsp:nvSpPr>
      <dsp:spPr>
        <a:xfrm>
          <a:off x="0" y="0"/>
          <a:ext cx="11518083" cy="607363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3749623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500" kern="1200" dirty="0"/>
            <a:t>Ympäristökorvaus</a:t>
          </a:r>
        </a:p>
      </dsp:txBody>
      <dsp:txXfrm>
        <a:off x="151207" y="151207"/>
        <a:ext cx="11215669" cy="5771216"/>
      </dsp:txXfrm>
    </dsp:sp>
    <dsp:sp modelId="{6DBBD811-1281-4385-AC66-C9B4D18BAEE7}">
      <dsp:nvSpPr>
        <dsp:cNvPr id="0" name=""/>
        <dsp:cNvSpPr/>
      </dsp:nvSpPr>
      <dsp:spPr>
        <a:xfrm>
          <a:off x="287952" y="2733133"/>
          <a:ext cx="3606431" cy="273313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Yleiset tilakohtaiset toimenpiteet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Viljavuustutkimus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Lohkomuistiinpanot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Ilmasto- ja ympäristösuunnitelma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>
              <a:solidFill>
                <a:srgbClr val="FF0000"/>
              </a:solidFill>
            </a:rPr>
            <a:t>Perustaso 45 €/ha (yleiset tilakohtaiset </a:t>
          </a:r>
          <a:r>
            <a:rPr lang="fi-FI" sz="1200" kern="1200" dirty="0" err="1">
              <a:solidFill>
                <a:srgbClr val="FF0000"/>
              </a:solidFill>
            </a:rPr>
            <a:t>toimenpiteet+vuosittain</a:t>
          </a:r>
          <a:r>
            <a:rPr lang="fi-FI" sz="1200" kern="1200" dirty="0">
              <a:solidFill>
                <a:srgbClr val="FF0000"/>
              </a:solidFill>
            </a:rPr>
            <a:t> valittavat toimenpiteet 2kpl)</a:t>
          </a:r>
        </a:p>
      </dsp:txBody>
      <dsp:txXfrm>
        <a:off x="372005" y="2817186"/>
        <a:ext cx="3438325" cy="2565027"/>
      </dsp:txXfrm>
    </dsp:sp>
    <dsp:sp modelId="{C0789924-015B-4F4C-8BF8-5672CD47CF00}">
      <dsp:nvSpPr>
        <dsp:cNvPr id="0" name=""/>
        <dsp:cNvSpPr/>
      </dsp:nvSpPr>
      <dsp:spPr>
        <a:xfrm>
          <a:off x="3943205" y="2749559"/>
          <a:ext cx="3606431" cy="273313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Valinnaiset tilakohtaiset toimenpiteet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Ilmasto- ja ympäristökoulutus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Monivuotiset monimuotoisuuskaistat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Maaperän seuranta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Orgaaniset ravinteet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Pölyttäjien ravintokasvit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 err="1"/>
            <a:t>Täsmäviljelymenetelmät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Kasvintuhoojien ja kasvitautien seuranta- ja tunnistussovellukset</a:t>
          </a:r>
        </a:p>
      </dsp:txBody>
      <dsp:txXfrm>
        <a:off x="4027258" y="2833612"/>
        <a:ext cx="3438325" cy="2565027"/>
      </dsp:txXfrm>
    </dsp:sp>
    <dsp:sp modelId="{DDEF4A75-4123-4611-ACC7-FA71A3A90D6C}">
      <dsp:nvSpPr>
        <dsp:cNvPr id="0" name=""/>
        <dsp:cNvSpPr/>
      </dsp:nvSpPr>
      <dsp:spPr>
        <a:xfrm>
          <a:off x="7614702" y="2733133"/>
          <a:ext cx="3606431" cy="273313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1" kern="1200" dirty="0"/>
            <a:t>Lohkokohtaiset toimenpiteet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Maanparannus- ja saneerauskasvit </a:t>
          </a:r>
          <a:r>
            <a:rPr lang="fi-FI" sz="1200" kern="1200" dirty="0">
              <a:solidFill>
                <a:srgbClr val="FF0000"/>
              </a:solidFill>
            </a:rPr>
            <a:t>45€+190€/ha</a:t>
          </a:r>
          <a:endParaRPr lang="fi-FI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Kerääjäkasvit </a:t>
          </a:r>
          <a:r>
            <a:rPr lang="fi-FI" sz="1200" kern="1200" dirty="0">
              <a:solidFill>
                <a:srgbClr val="FF0000"/>
              </a:solidFill>
            </a:rPr>
            <a:t>97€/ha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Kiertotalouden edistäminen </a:t>
          </a:r>
          <a:r>
            <a:rPr lang="fi-FI" sz="1200" kern="1200" dirty="0">
              <a:solidFill>
                <a:srgbClr val="FF0000"/>
              </a:solidFill>
            </a:rPr>
            <a:t>37€/ha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0" kern="1200" dirty="0"/>
            <a:t>Suojavyöhykkeet (koko sitoumuskausi) </a:t>
          </a:r>
          <a:r>
            <a:rPr lang="fi-FI" sz="1200" b="0" kern="1200" dirty="0">
              <a:solidFill>
                <a:srgbClr val="FF0000"/>
              </a:solidFill>
            </a:rPr>
            <a:t>350€/ha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0" kern="1200" dirty="0"/>
            <a:t>Turvepeltojen nurmet (koko sitoumuskausi) </a:t>
          </a:r>
          <a:r>
            <a:rPr lang="fi-FI" sz="1200" b="0" kern="1200" dirty="0">
              <a:solidFill>
                <a:srgbClr val="FF0000"/>
              </a:solidFill>
            </a:rPr>
            <a:t>45€+100€/ha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b="0" kern="1200" dirty="0"/>
            <a:t>Valumavesien hallinta  (koko sitoumuskausi) </a:t>
          </a:r>
          <a:r>
            <a:rPr lang="fi-FI" sz="1200" b="0" kern="1200" dirty="0">
              <a:solidFill>
                <a:srgbClr val="FF0000"/>
              </a:solidFill>
            </a:rPr>
            <a:t>77€/ha / 214€/ha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Puutarhakasvien vaihtoehtoiset kasvinsuojelumenetelmät </a:t>
          </a:r>
          <a:r>
            <a:rPr lang="fi-FI" sz="1200" kern="1200" dirty="0">
              <a:solidFill>
                <a:srgbClr val="FF0000"/>
              </a:solidFill>
            </a:rPr>
            <a:t>500€/ha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1200" kern="1200" dirty="0"/>
            <a:t>Lintupellot </a:t>
          </a:r>
          <a:r>
            <a:rPr lang="fi-FI" sz="1200" kern="1200" dirty="0">
              <a:solidFill>
                <a:srgbClr val="FF0000"/>
              </a:solidFill>
            </a:rPr>
            <a:t>600€/ha</a:t>
          </a:r>
        </a:p>
      </dsp:txBody>
      <dsp:txXfrm>
        <a:off x="7698755" y="2817186"/>
        <a:ext cx="3438325" cy="25650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4F771820-F673-49B7-A8D9-5D9DF1A1F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93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C486988-CD21-49F7-AC0E-D8D1306F3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515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99B578-3968-4431-B96B-804861A8B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505618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929FA1D-5854-47EA-8749-F108120658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5056187" cy="34885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3773B34-3A9C-48BF-BD11-17C1101261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3" b="3283"/>
          <a:stretch/>
        </p:blipFill>
        <p:spPr>
          <a:xfrm>
            <a:off x="6229350" y="0"/>
            <a:ext cx="5334000" cy="6858000"/>
          </a:xfrm>
          <a:prstGeom prst="rect">
            <a:avLst/>
          </a:prstGeom>
        </p:spPr>
      </p:pic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825AF15-C919-4420-87BF-65D5ADC207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19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A2F153FB-B9F1-423F-B91B-BB23F1EEF0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61D2688-8AEA-47D3-9488-EFCCC3D0BB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95" y="5505450"/>
            <a:ext cx="680431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83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45B3015-0553-4531-9EBB-2A0F1E368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DCFCF35-FE46-4777-A9F0-886981AA7B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770A6F6-B2E8-47BF-98F3-9B73B4DB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296024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523A628-F9C7-4F29-8672-1596060C69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5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sikello kvartaa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972E42-028A-1894-CE59-AC9AD1D266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01215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Vuosikello</a:t>
            </a:r>
          </a:p>
        </p:txBody>
      </p:sp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663D2ADC-2E35-AE60-F43C-F3BF48DDA007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744296949"/>
              </p:ext>
            </p:extLst>
          </p:nvPr>
        </p:nvGraphicFramePr>
        <p:xfrm>
          <a:off x="716507" y="941696"/>
          <a:ext cx="10788555" cy="485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kstiruutu 9">
            <a:extLst>
              <a:ext uri="{FF2B5EF4-FFF2-40B4-BE49-F238E27FC236}">
                <a16:creationId xmlns:a16="http://schemas.microsoft.com/office/drawing/2014/main" id="{9575F2BD-4F05-F7CC-EFBB-D862C92EEE44}"/>
              </a:ext>
            </a:extLst>
          </p:cNvPr>
          <p:cNvSpPr txBox="1"/>
          <p:nvPr userDrawn="1"/>
        </p:nvSpPr>
        <p:spPr>
          <a:xfrm>
            <a:off x="3699090" y="180929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7F4E9341-A906-368C-100F-AEAA85CE8D01}"/>
              </a:ext>
            </a:extLst>
          </p:cNvPr>
          <p:cNvSpPr txBox="1"/>
          <p:nvPr userDrawn="1"/>
        </p:nvSpPr>
        <p:spPr>
          <a:xfrm>
            <a:off x="4181310" y="139809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5A25AF2A-8168-B552-93DE-7C3A79106321}"/>
              </a:ext>
            </a:extLst>
          </p:cNvPr>
          <p:cNvSpPr txBox="1"/>
          <p:nvPr userDrawn="1"/>
        </p:nvSpPr>
        <p:spPr>
          <a:xfrm>
            <a:off x="3464802" y="2262356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3F557B3-5E01-2A71-0982-4ECF911FADC5}"/>
              </a:ext>
            </a:extLst>
          </p:cNvPr>
          <p:cNvSpPr txBox="1"/>
          <p:nvPr userDrawn="1"/>
        </p:nvSpPr>
        <p:spPr>
          <a:xfrm>
            <a:off x="4506581" y="2155880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11CB025C-43B8-DAF4-266E-7414B03BC0E7}"/>
              </a:ext>
            </a:extLst>
          </p:cNvPr>
          <p:cNvSpPr txBox="1"/>
          <p:nvPr userDrawn="1"/>
        </p:nvSpPr>
        <p:spPr>
          <a:xfrm>
            <a:off x="3933378" y="432693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A42453E3-F63D-BB5E-974F-DBEB0AD962C7}"/>
              </a:ext>
            </a:extLst>
          </p:cNvPr>
          <p:cNvSpPr txBox="1"/>
          <p:nvPr userDrawn="1"/>
        </p:nvSpPr>
        <p:spPr>
          <a:xfrm>
            <a:off x="4415598" y="391573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6A5DA352-F499-DC20-D9F8-94D4007D2F2D}"/>
              </a:ext>
            </a:extLst>
          </p:cNvPr>
          <p:cNvSpPr txBox="1"/>
          <p:nvPr userDrawn="1"/>
        </p:nvSpPr>
        <p:spPr>
          <a:xfrm>
            <a:off x="3699090" y="478000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64A5F648-CCCA-C713-3FEF-5D5A5B805422}"/>
              </a:ext>
            </a:extLst>
          </p:cNvPr>
          <p:cNvSpPr txBox="1"/>
          <p:nvPr userDrawn="1"/>
        </p:nvSpPr>
        <p:spPr>
          <a:xfrm>
            <a:off x="4740869" y="467352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7CB05704-54D7-5DED-9E0B-6DE48A316F70}"/>
              </a:ext>
            </a:extLst>
          </p:cNvPr>
          <p:cNvSpPr txBox="1"/>
          <p:nvPr userDrawn="1"/>
        </p:nvSpPr>
        <p:spPr>
          <a:xfrm>
            <a:off x="7042200" y="191722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E46BE4E9-0E22-3576-8949-E34741C95F5A}"/>
              </a:ext>
            </a:extLst>
          </p:cNvPr>
          <p:cNvSpPr txBox="1"/>
          <p:nvPr userDrawn="1"/>
        </p:nvSpPr>
        <p:spPr>
          <a:xfrm>
            <a:off x="7524420" y="1506022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0" name="Tekstiruutu 19">
            <a:extLst>
              <a:ext uri="{FF2B5EF4-FFF2-40B4-BE49-F238E27FC236}">
                <a16:creationId xmlns:a16="http://schemas.microsoft.com/office/drawing/2014/main" id="{7069A7B5-96F0-A1A4-9857-E1ACA1467307}"/>
              </a:ext>
            </a:extLst>
          </p:cNvPr>
          <p:cNvSpPr txBox="1"/>
          <p:nvPr userDrawn="1"/>
        </p:nvSpPr>
        <p:spPr>
          <a:xfrm>
            <a:off x="6807912" y="2370287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4DCCBF2E-B2B4-72C0-07C4-F450765C9585}"/>
              </a:ext>
            </a:extLst>
          </p:cNvPr>
          <p:cNvSpPr txBox="1"/>
          <p:nvPr userDrawn="1"/>
        </p:nvSpPr>
        <p:spPr>
          <a:xfrm>
            <a:off x="7849691" y="2263811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506638E5-06D4-D0FE-535E-57D33E1E0AF5}"/>
              </a:ext>
            </a:extLst>
          </p:cNvPr>
          <p:cNvSpPr txBox="1"/>
          <p:nvPr userDrawn="1"/>
        </p:nvSpPr>
        <p:spPr>
          <a:xfrm>
            <a:off x="7046046" y="451121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E8992F27-6F90-CE36-CD9F-E2B997F7FA2B}"/>
              </a:ext>
            </a:extLst>
          </p:cNvPr>
          <p:cNvSpPr txBox="1"/>
          <p:nvPr userDrawn="1"/>
        </p:nvSpPr>
        <p:spPr>
          <a:xfrm>
            <a:off x="7528266" y="4100019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4" name="Tekstiruutu 23">
            <a:extLst>
              <a:ext uri="{FF2B5EF4-FFF2-40B4-BE49-F238E27FC236}">
                <a16:creationId xmlns:a16="http://schemas.microsoft.com/office/drawing/2014/main" id="{70ACEF35-61D0-1B1D-3E0E-4EAE191A2A05}"/>
              </a:ext>
            </a:extLst>
          </p:cNvPr>
          <p:cNvSpPr txBox="1"/>
          <p:nvPr userDrawn="1"/>
        </p:nvSpPr>
        <p:spPr>
          <a:xfrm>
            <a:off x="6811758" y="4964284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  <p:sp>
        <p:nvSpPr>
          <p:cNvPr id="25" name="Tekstiruutu 24">
            <a:extLst>
              <a:ext uri="{FF2B5EF4-FFF2-40B4-BE49-F238E27FC236}">
                <a16:creationId xmlns:a16="http://schemas.microsoft.com/office/drawing/2014/main" id="{49AED2DC-147D-5E2D-5590-A00C12B94684}"/>
              </a:ext>
            </a:extLst>
          </p:cNvPr>
          <p:cNvSpPr txBox="1"/>
          <p:nvPr userDrawn="1"/>
        </p:nvSpPr>
        <p:spPr>
          <a:xfrm>
            <a:off x="7853537" y="4857808"/>
            <a:ext cx="14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tekstiä</a:t>
            </a:r>
          </a:p>
        </p:txBody>
      </p:sp>
    </p:spTree>
    <p:extLst>
      <p:ext uri="{BB962C8B-B14F-4D97-AF65-F5344CB8AC3E}">
        <p14:creationId xmlns:p14="http://schemas.microsoft.com/office/powerpoint/2010/main" val="257465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DA1C67-C2D0-442A-9518-C279E12AF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8D649B-A6B2-42B1-9C6C-7C2A683A2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Roboto" panose="02000000000000000000" pitchFamily="2" charset="0"/>
                <a:ea typeface="Roboto" panose="02000000000000000000" pitchFamily="2" charset="0"/>
              </a:defRPr>
            </a:lvl1pPr>
            <a:lvl2pPr>
              <a:defRPr>
                <a:latin typeface="+mn-lt"/>
                <a:ea typeface="Roboto" panose="02000000000000000000" pitchFamily="2" charset="0"/>
              </a:defRPr>
            </a:lvl2pPr>
            <a:lvl3pPr>
              <a:defRPr>
                <a:latin typeface="+mn-lt"/>
                <a:ea typeface="Roboto" panose="02000000000000000000" pitchFamily="2" charset="0"/>
              </a:defRPr>
            </a:lvl3pPr>
            <a:lvl4pPr>
              <a:defRPr>
                <a:latin typeface="+mn-lt"/>
                <a:ea typeface="Roboto" panose="02000000000000000000" pitchFamily="2" charset="0"/>
              </a:defRPr>
            </a:lvl4pPr>
            <a:lvl5pPr>
              <a:defRPr>
                <a:latin typeface="+mn-lt"/>
                <a:ea typeface="Roboto" panose="02000000000000000000" pitchFamily="2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195D3E3-78E3-465B-A1AB-D5E972FA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10600" y="6324600"/>
            <a:ext cx="2743200" cy="365125"/>
          </a:xfrm>
        </p:spPr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55069622-E1CA-40ED-A40C-8B51A5500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9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FE927C7-6C16-49B7-8BDA-2F5826031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0" y="559991"/>
            <a:ext cx="6019800" cy="1600200"/>
          </a:xfrm>
        </p:spPr>
        <p:txBody>
          <a:bodyPr anchor="b"/>
          <a:lstStyle>
            <a:lvl1pPr>
              <a:defRPr sz="3200">
                <a:latin typeface="Ubuntu" panose="020B0504030602030204" pitchFamily="34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470377A-DC52-43CC-8168-016855362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34000" y="2282031"/>
            <a:ext cx="6019800" cy="3811588"/>
          </a:xfrm>
        </p:spPr>
        <p:txBody>
          <a:bodyPr/>
          <a:lstStyle>
            <a:lvl1pPr marL="0" indent="0">
              <a:buNone/>
              <a:defRPr sz="1600" baseline="0">
                <a:latin typeface="Roboto Condensed Light" panose="020B0604020202020204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EBE1BAD-8637-4ADE-8706-12DF3DEC4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pic>
        <p:nvPicPr>
          <p:cNvPr id="11" name="Kuva 10" descr="Kuva, joka sisältää kohteen kartta&#10;&#10;Kuvaus luotu automaattisesti">
            <a:extLst>
              <a:ext uri="{FF2B5EF4-FFF2-40B4-BE49-F238E27FC236}">
                <a16:creationId xmlns:a16="http://schemas.microsoft.com/office/drawing/2014/main" id="{9FCAB351-DF97-4985-A223-47E5EC77D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57749" cy="685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1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354FD9-2DF2-4E9B-93D2-D489DE241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0726CF-64BD-45C4-A59D-FA26BC8E2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89375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494A071-24AD-47F4-90D7-2FB64F4924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893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8" name="Kuva 7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B473D5E4-FB75-48E0-9665-B8730C0DE7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14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9D02B9-899B-48D2-973D-F579DF99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2910DD4-BD41-4235-AFD9-F0E1B9DED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DE0C7CB-8D49-47DE-BE1B-6CEA14904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40884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9CF44BC-423D-4F92-B6D4-FB95505874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C9F2E2D-ACEC-4823-BE5D-BE54605AB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408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10" name="Kuva 9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105F7C02-01EE-44FC-AF5B-393661C6C4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26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B6BA04-C423-452D-99FE-65E87E416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pic>
        <p:nvPicPr>
          <p:cNvPr id="6" name="Kuva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90427D4-9D0F-4BAE-8CF2-C01CDC3E1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5959"/>
            <a:ext cx="2888099" cy="131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344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2E5E4A8-AB8F-4372-8B36-428F00D82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6233179-565F-4252-8387-7F9AB15C2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939D87-4B10-4CBA-98E1-F2BAC8E8EE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0CC77-387E-4906-B77A-68899F92039C}" type="datetimeFigureOut">
              <a:rPr lang="fi-FI" smtClean="0"/>
              <a:t>25.4.2024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E359C07-3423-4F2B-AA12-5DE9EB51EB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A13586-99D3-428B-8A4C-9D46C5106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5716D-5F6C-40AD-A447-A46B970DEA6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792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62" r:id="rId4"/>
    <p:sldLayoutId id="2147483650" r:id="rId5"/>
    <p:sldLayoutId id="2147483656" r:id="rId6"/>
    <p:sldLayoutId id="2147483652" r:id="rId7"/>
    <p:sldLayoutId id="2147483653" r:id="rId8"/>
    <p:sldLayoutId id="2147483654" r:id="rId9"/>
    <p:sldLayoutId id="2147483655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gtkdata.gtk.fi/hasu/index.html" TargetMode="Externa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isällön paikkamerkki 4" descr="Kuva, joka sisältää kohteen teksti, henkilö, mies&#10;&#10;Kuvaus luotu automaattisesti">
            <a:extLst>
              <a:ext uri="{FF2B5EF4-FFF2-40B4-BE49-F238E27FC236}">
                <a16:creationId xmlns:a16="http://schemas.microsoft.com/office/drawing/2014/main" id="{576F19EF-443D-4F9A-9382-AE2B12B2B5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7" r="6749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2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Valinnaiset tilakohtaiset toimenpiteet: Ilmasto- ja ympäristökoulutus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905743"/>
            <a:ext cx="11080968" cy="2147581"/>
          </a:xfrm>
        </p:spPr>
        <p:txBody>
          <a:bodyPr>
            <a:noAutofit/>
          </a:bodyPr>
          <a:lstStyle/>
          <a:p>
            <a:r>
              <a:rPr lang="fi-FI" sz="2400" b="0" i="0" dirty="0">
                <a:effectLst/>
              </a:rPr>
              <a:t>Verkkokoulutus, jonka tilan osallinen voi suorittaa</a:t>
            </a:r>
          </a:p>
          <a:p>
            <a:pPr lvl="1"/>
            <a:r>
              <a:rPr lang="fi-FI" b="0" i="0" dirty="0">
                <a:effectLst/>
              </a:rPr>
              <a:t>Kirjautuminen Vipu-palvelun kautta</a:t>
            </a:r>
          </a:p>
          <a:p>
            <a:r>
              <a:rPr lang="fi-FI" sz="2400" b="0" i="0" dirty="0">
                <a:effectLst/>
              </a:rPr>
              <a:t>Pitää sisällään viisi (5) eri koulutusosiota, joista voi suorittaa yhden sitoumusvuosittain.</a:t>
            </a:r>
          </a:p>
          <a:p>
            <a:r>
              <a:rPr lang="fi-FI" sz="2400" b="0" i="0" dirty="0">
                <a:effectLst/>
              </a:rPr>
              <a:t>Peltotukien haussa valitse ”ilmasto-ympäristökoulutus”</a:t>
            </a:r>
          </a:p>
          <a:p>
            <a:pPr lvl="1"/>
            <a:r>
              <a:rPr lang="fi-FI" b="0" i="0" dirty="0">
                <a:effectLst/>
              </a:rPr>
              <a:t>Vuonna 2023 valitun toimenpiteen ehto täytetään suorittamalla koulutus 30.4.2024 mennessä.</a:t>
            </a:r>
          </a:p>
          <a:p>
            <a:pPr lvl="1"/>
            <a:r>
              <a:rPr lang="fi-FI" b="0" i="0" dirty="0">
                <a:effectLst/>
              </a:rPr>
              <a:t>Vuoden 2024 koulutus aukeaa myöhemmin syksyllä.</a:t>
            </a:r>
          </a:p>
        </p:txBody>
      </p:sp>
    </p:spTree>
    <p:extLst>
      <p:ext uri="{BB962C8B-B14F-4D97-AF65-F5344CB8AC3E}">
        <p14:creationId xmlns:p14="http://schemas.microsoft.com/office/powerpoint/2010/main" val="87940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Valinnaiset tilakohtaiset toimenpiteet: Monivuotiset monimuotoisuuskaistat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694577"/>
            <a:ext cx="11080968" cy="2147581"/>
          </a:xfrm>
        </p:spPr>
        <p:txBody>
          <a:bodyPr>
            <a:noAutofit/>
          </a:bodyPr>
          <a:lstStyle/>
          <a:p>
            <a:r>
              <a:rPr lang="fi-FI" sz="1700" b="0" i="0" dirty="0">
                <a:effectLst/>
              </a:rPr>
              <a:t>Poikkeaa muista toimenpiteistä, koska lähtökohtaisesti pitää ilmoittaa joka vuosi sen jälkeen kun on ilmoittanut ensimmäisen kerran.</a:t>
            </a:r>
            <a:endParaRPr lang="fi-FI" sz="1700" dirty="0">
              <a:solidFill>
                <a:srgbClr val="343841"/>
              </a:solidFill>
            </a:endParaRPr>
          </a:p>
          <a:p>
            <a:r>
              <a:rPr lang="fi-FI" sz="1700" dirty="0">
                <a:solidFill>
                  <a:srgbClr val="343841"/>
                </a:solidFill>
              </a:rPr>
              <a:t>S</a:t>
            </a:r>
            <a:r>
              <a:rPr lang="fi-FI" sz="1700" b="0" i="0" dirty="0">
                <a:solidFill>
                  <a:srgbClr val="343841"/>
                </a:solidFill>
                <a:effectLst/>
              </a:rPr>
              <a:t>äilytä tai perusta keskimäärin kolme metriä leveä monivuotinen nurmi- tai niittykasvusto vähintään kahden 0,5 hehtaarin kokoisen peruslohkon kaikille reunoille.</a:t>
            </a:r>
            <a:endParaRPr lang="fi-FI" sz="1700" b="0" i="0" dirty="0">
              <a:effectLst/>
            </a:endParaRPr>
          </a:p>
          <a:p>
            <a:pPr lvl="1">
              <a:defRPr/>
            </a:pPr>
            <a:r>
              <a:rPr lang="fi-FI" sz="1700" dirty="0">
                <a:ea typeface="Calibri" panose="020F0502020204030204" pitchFamily="34" charset="0"/>
                <a:cs typeface="Calibri" panose="020F0502020204030204" pitchFamily="34" charset="0"/>
              </a:rPr>
              <a:t>Vipu ohjaa valintaa (peruslohkolla voi olla vain yksivuotisia kasveja)</a:t>
            </a:r>
          </a:p>
          <a:p>
            <a:pPr>
              <a:defRPr/>
            </a:pPr>
            <a:r>
              <a:rPr lang="fi-FI" sz="1700" dirty="0">
                <a:ea typeface="Calibri" panose="020F0502020204030204" pitchFamily="34" charset="0"/>
                <a:cs typeface="Calibri" panose="020F0502020204030204" pitchFamily="34" charset="0"/>
              </a:rPr>
              <a:t>Monimuotoisuuskaistaa </a:t>
            </a:r>
          </a:p>
          <a:p>
            <a:pPr lvl="1">
              <a:defRPr/>
            </a:pPr>
            <a:r>
              <a:rPr lang="fi-FI" sz="1700" dirty="0">
                <a:ea typeface="Calibri" panose="020F0502020204030204" pitchFamily="34" charset="0"/>
                <a:cs typeface="Calibri" panose="020F0502020204030204" pitchFamily="34" charset="0"/>
              </a:rPr>
              <a:t>on pidettävä avoimena</a:t>
            </a:r>
          </a:p>
          <a:p>
            <a:pPr lvl="1">
              <a:defRPr/>
            </a:pPr>
            <a:r>
              <a:rPr lang="fi-FI" sz="1700" dirty="0">
                <a:ea typeface="Calibri" panose="020F0502020204030204" pitchFamily="34" charset="0"/>
                <a:cs typeface="Calibri" panose="020F0502020204030204" pitchFamily="34" charset="0"/>
              </a:rPr>
              <a:t>ei saa lannoittaa eikä sillä saa käyttää kasvinsuojeluaineita.</a:t>
            </a:r>
          </a:p>
          <a:p>
            <a:pPr lvl="1">
              <a:defRPr/>
            </a:pPr>
            <a:r>
              <a:rPr lang="fi-FI" sz="1700" dirty="0">
                <a:ea typeface="Calibri" panose="020F0502020204030204" pitchFamily="34" charset="0"/>
                <a:cs typeface="Calibri" panose="020F0502020204030204" pitchFamily="34" charset="0"/>
              </a:rPr>
              <a:t>ei voi toteuttaa lohkolla, jota koskee suojakaistavaatimus tai johon on ilmoitettu ekojärjestelmän monimuotoisuuskasveja.</a:t>
            </a:r>
          </a:p>
          <a:p>
            <a:pPr>
              <a:defRPr/>
            </a:pPr>
            <a:r>
              <a:rPr lang="fi-FI" altLang="fi-FI" sz="1700" dirty="0">
                <a:cs typeface="Calibri" panose="020F0502020204030204" pitchFamily="34" charset="0"/>
              </a:rPr>
              <a:t>Säilytettävä samalla lohkolla niin kauan kun kyseisellä lohkolla viljellään yksivuotista kasvia</a:t>
            </a:r>
            <a:endParaRPr lang="fi-FI" altLang="fi-FI" sz="1700" dirty="0"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>
              <a:defRPr/>
            </a:pPr>
            <a:r>
              <a:rPr lang="fi-FI" altLang="fi-FI" sz="1700" dirty="0">
                <a:cs typeface="Calibri" panose="020F0502020204030204" pitchFamily="34" charset="0"/>
                <a:sym typeface="Wingdings" panose="05000000000000000000" pitchFamily="2" charset="2"/>
              </a:rPr>
              <a:t>jos edellinen ei toteudu seuraavana vuonna -&gt; monimuotoisuuskaista toteutettava toisella toimenpiteeseen kelpaavalla lohkolla </a:t>
            </a:r>
          </a:p>
          <a:p>
            <a:pPr lvl="1">
              <a:defRPr/>
            </a:pPr>
            <a:r>
              <a:rPr lang="fi-FI" altLang="fi-FI" sz="1700" dirty="0">
                <a:cs typeface="Calibri" panose="020F0502020204030204" pitchFamily="34" charset="0"/>
                <a:sym typeface="Wingdings" panose="05000000000000000000" pitchFamily="2" charset="2"/>
              </a:rPr>
              <a:t>jos ei ole enää kahta toimenpiteeseen kelpaavaa lohkoa, voi valita toisen valinnaisen toimenpiteen</a:t>
            </a:r>
            <a:endParaRPr lang="fi-FI" sz="1700" b="0" i="0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41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Valinnaiset tilakohtaiset toimenpiteet: Maaperän seuranta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694577"/>
            <a:ext cx="11080968" cy="2147581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altLang="fi-FI" sz="2000" dirty="0">
                <a:cs typeface="Calibri" panose="020F0502020204030204" pitchFamily="34" charset="0"/>
              </a:rPr>
              <a:t>Viljelijän on teetettävä sitoumuskauden aikana kahdella vähintään 0,5 hehtaarin peruslohkolla joko:</a:t>
            </a:r>
            <a:endParaRPr lang="fi-FI" altLang="fi-FI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Calibri" panose="020F0502020204030204" pitchFamily="34" charset="0"/>
              <a:buAutoNum type="arabicPeriod"/>
              <a:defRPr/>
            </a:pPr>
            <a:r>
              <a:rPr lang="fi-FI" altLang="fi-FI" sz="1900" b="1" dirty="0">
                <a:cs typeface="Calibri" panose="020F0502020204030204" pitchFamily="34" charset="0"/>
              </a:rPr>
              <a:t>Laaja maa-analyysi</a:t>
            </a:r>
            <a:r>
              <a:rPr lang="fi-FI" altLang="fi-FI" sz="1900" dirty="0">
                <a:cs typeface="Calibri" panose="020F0502020204030204" pitchFamily="34" charset="0"/>
              </a:rPr>
              <a:t>, joka sisältää </a:t>
            </a:r>
          </a:p>
          <a:p>
            <a:pPr lvl="2">
              <a:defRPr/>
            </a:pPr>
            <a:r>
              <a:rPr lang="fi-FI" altLang="fi-FI" sz="1500" dirty="0">
                <a:cs typeface="Calibri" panose="020F0502020204030204" pitchFamily="34" charset="0"/>
              </a:rPr>
              <a:t>kokonaishiilen määrän </a:t>
            </a:r>
            <a:endParaRPr lang="fi-FI" altLang="fi-FI" sz="1500" dirty="0">
              <a:highlight>
                <a:srgbClr val="FFFF00"/>
              </a:highlight>
              <a:cs typeface="Calibri" panose="020F0502020204030204" pitchFamily="34" charset="0"/>
            </a:endParaRPr>
          </a:p>
          <a:p>
            <a:pPr lvl="2">
              <a:defRPr/>
            </a:pPr>
            <a:r>
              <a:rPr lang="fi-FI" altLang="fi-FI" sz="1500" dirty="0">
                <a:cs typeface="Calibri" panose="020F0502020204030204" pitchFamily="34" charset="0"/>
              </a:rPr>
              <a:t>orgaanisen aineksen määrän analyysit </a:t>
            </a:r>
          </a:p>
          <a:p>
            <a:pPr lvl="2">
              <a:defRPr/>
            </a:pPr>
            <a:r>
              <a:rPr lang="fi-FI" altLang="fi-FI" sz="1500" dirty="0">
                <a:cs typeface="Calibri" panose="020F0502020204030204" pitchFamily="34" charset="0"/>
              </a:rPr>
              <a:t>jonkin maan kasvukuntoa tai ravinnetilaa kuvaavan tutkimuksen. (Tutkimus voi koskea maan mikrobiologista aktiivisuutta, kationinvaihtokapasiteettia, vedenpidätyskykyä, varastoravinteita, varantoravinteita tai hivenaineita.)</a:t>
            </a:r>
            <a:endParaRPr lang="fi-FI" altLang="fi-FI" sz="1500" b="1" dirty="0">
              <a:cs typeface="Calibri" panose="020F0502020204030204" pitchFamily="34" charset="0"/>
            </a:endParaRPr>
          </a:p>
          <a:p>
            <a:pPr marL="914400" lvl="1" indent="-457200">
              <a:buFont typeface="Calibri" panose="020F0502020204030204" pitchFamily="34" charset="0"/>
              <a:buAutoNum type="arabicPeriod"/>
              <a:defRPr/>
            </a:pPr>
            <a:r>
              <a:rPr lang="fi-FI" altLang="fi-FI" sz="1900" b="1" dirty="0">
                <a:cs typeface="Calibri" panose="020F0502020204030204" pitchFamily="34" charset="0"/>
              </a:rPr>
              <a:t>Analyysi peltomaan laatutekijöistä maaperän skannauslaitteistolla</a:t>
            </a:r>
            <a:r>
              <a:rPr lang="fi-FI" altLang="fi-FI" sz="1900" dirty="0">
                <a:cs typeface="Calibri" panose="020F0502020204030204" pitchFamily="34" charset="0"/>
              </a:rPr>
              <a:t>, joka mittaa</a:t>
            </a:r>
          </a:p>
          <a:p>
            <a:pPr lvl="2">
              <a:defRPr/>
            </a:pPr>
            <a:r>
              <a:rPr lang="fi-FI" altLang="fi-FI" sz="1500" dirty="0">
                <a:cs typeface="Calibri" panose="020F0502020204030204" pitchFamily="34" charset="0"/>
              </a:rPr>
              <a:t>reaaliajassa antureita käyttäen ja paikkatietoon yhdistäen kasvien kasvuun vaikuttavia maaperän ominaisuuksia. </a:t>
            </a:r>
          </a:p>
          <a:p>
            <a:pPr lvl="2">
              <a:defRPr/>
            </a:pPr>
            <a:r>
              <a:rPr lang="fi-FI" altLang="fi-FI" sz="1500" dirty="0">
                <a:cs typeface="Calibri" panose="020F0502020204030204" pitchFamily="34" charset="0"/>
              </a:rPr>
              <a:t>tuottaa visuaalista tietoa lohkon sisäisestä vaihtelusta. </a:t>
            </a:r>
          </a:p>
          <a:p>
            <a:pPr lvl="2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defRPr/>
            </a:pPr>
            <a:r>
              <a:rPr lang="fi-FI" altLang="fi-FI" sz="1400" dirty="0">
                <a:cs typeface="Calibri" panose="020F0502020204030204" pitchFamily="34" charset="0"/>
              </a:rPr>
              <a:t>Skannausanalyysin tulokset kalibroidaan tutkittavalle lohkolle maanäytteiden avulla.</a:t>
            </a:r>
          </a:p>
          <a:p>
            <a:pPr marL="0" indent="0">
              <a:defRPr/>
            </a:pPr>
            <a:r>
              <a:rPr lang="fi-FI" altLang="fi-FI" sz="2000" dirty="0">
                <a:cs typeface="Calibri" panose="020F0502020204030204" pitchFamily="34" charset="0"/>
              </a:rPr>
              <a:t>Näytteitä voi ottaa kerralla enemmän kuin kaksi (esimerkiksi 10 näytettä riittää viideksi vuodeksi).</a:t>
            </a:r>
          </a:p>
          <a:p>
            <a:pPr marL="0" indent="0">
              <a:defRPr/>
            </a:pPr>
            <a:r>
              <a:rPr lang="fi-FI" altLang="fi-FI" sz="2000" dirty="0">
                <a:solidFill>
                  <a:srgbClr val="FF0000"/>
                </a:solidFill>
                <a:cs typeface="Calibri" panose="020F0502020204030204" pitchFamily="34" charset="0"/>
              </a:rPr>
              <a:t>1 näyte/peruslohko riittää</a:t>
            </a:r>
          </a:p>
          <a:p>
            <a:pPr marL="0" indent="0">
              <a:defRPr/>
            </a:pPr>
            <a:r>
              <a:rPr lang="fi-FI" altLang="fi-FI" sz="2000" dirty="0">
                <a:cs typeface="Calibri" panose="020F0502020204030204" pitchFamily="34" charset="0"/>
              </a:rPr>
              <a:t>Analyysi on teetettävä sitoumusvuonna 30.11. mennessä.</a:t>
            </a:r>
          </a:p>
        </p:txBody>
      </p:sp>
    </p:spTree>
    <p:extLst>
      <p:ext uri="{BB962C8B-B14F-4D97-AF65-F5344CB8AC3E}">
        <p14:creationId xmlns:p14="http://schemas.microsoft.com/office/powerpoint/2010/main" val="394106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Valinnaiset tilakohtaiset toimenpiteet: Orgaaniset ravinteet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694577"/>
            <a:ext cx="11080968" cy="2147581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800" dirty="0">
                <a:ea typeface="Georgia" panose="02040502050405020303" pitchFamily="18" charset="0"/>
                <a:cs typeface="Calibri" panose="020F0502020204030204" pitchFamily="34" charset="0"/>
              </a:rPr>
              <a:t>Viljelijä voi valita toimenpiteen, jos vähintään yksi seuraavista ehdoista täyttyy</a:t>
            </a:r>
          </a:p>
          <a:p>
            <a:pPr marL="914400" lvl="1" indent="-457200">
              <a:buFont typeface="Calibri" panose="020F0502020204030204" pitchFamily="34" charset="0"/>
              <a:buAutoNum type="arabicPeriod"/>
            </a:pPr>
            <a:r>
              <a:rPr lang="fi-FI" altLang="fi-FI" sz="2000" b="1" dirty="0">
                <a:ea typeface="Georgia" panose="02040502050405020303" pitchFamily="18" charset="0"/>
                <a:cs typeface="Calibri" panose="020F0502020204030204" pitchFamily="34" charset="0"/>
              </a:rPr>
              <a:t>Tilalla on käytössä on lannan separaattori</a:t>
            </a: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, jonka avulla voidaan erotella lannan jakeet (vähintään 25 m</a:t>
            </a:r>
            <a:r>
              <a:rPr lang="fi-FI" altLang="fi-FI" sz="2000" baseline="30000" dirty="0">
                <a:ea typeface="Georgia" panose="02040502050405020303" pitchFamily="18" charset="0"/>
                <a:cs typeface="Calibri" panose="020F0502020204030204" pitchFamily="34" charset="0"/>
              </a:rPr>
              <a:t>3</a:t>
            </a: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)</a:t>
            </a:r>
          </a:p>
          <a:p>
            <a:pPr marL="914400" lvl="1" indent="-457200">
              <a:buFont typeface="Calibri" panose="020F0502020204030204" pitchFamily="34" charset="0"/>
              <a:buAutoNum type="arabicPeriod"/>
            </a:pPr>
            <a:r>
              <a:rPr lang="fi-FI" altLang="fi-FI" sz="2000" b="1" dirty="0">
                <a:ea typeface="Georgia" panose="02040502050405020303" pitchFamily="18" charset="0"/>
                <a:cs typeface="Calibri" panose="020F0502020204030204" pitchFamily="34" charset="0"/>
              </a:rPr>
              <a:t>Tilalla on käytössä lietteen </a:t>
            </a:r>
            <a:r>
              <a:rPr lang="fi-FI" altLang="fi-FI" sz="2000" b="1" dirty="0" err="1">
                <a:ea typeface="Georgia" panose="02040502050405020303" pitchFamily="18" charset="0"/>
                <a:cs typeface="Calibri" panose="020F0502020204030204" pitchFamily="34" charset="0"/>
              </a:rPr>
              <a:t>laskeutusmenetelmä</a:t>
            </a:r>
            <a:r>
              <a:rPr lang="fi-FI" alt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, jossa hyödynnetään painovoimaa kuiva-aineen erottamiseksi nestejakeesta. </a:t>
            </a: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(vähintään 25 m</a:t>
            </a:r>
            <a:r>
              <a:rPr lang="fi-FI" altLang="fi-FI" sz="2000" baseline="30000" dirty="0">
                <a:ea typeface="Georgia" panose="02040502050405020303" pitchFamily="18" charset="0"/>
                <a:cs typeface="Calibri" panose="020F0502020204030204" pitchFamily="34" charset="0"/>
              </a:rPr>
              <a:t>3</a:t>
            </a: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)</a:t>
            </a:r>
          </a:p>
          <a:p>
            <a:pPr lvl="2"/>
            <a:r>
              <a:rPr lang="fi-FI" altLang="fi-FI" sz="1800" dirty="0">
                <a:ea typeface="Georgia" panose="02040502050405020303" pitchFamily="18" charset="0"/>
                <a:cs typeface="Calibri" panose="020F0502020204030204" pitchFamily="34" charset="0"/>
              </a:rPr>
              <a:t>nestemäisempää lietettä on siirrettävä laskeuttamisen tehostamiseksi seuraavaan säiliöön ja tarvittaessa edelleen varastoaltaisiin.</a:t>
            </a:r>
          </a:p>
          <a:p>
            <a:pPr marL="914400" lvl="1" indent="-457200">
              <a:buFont typeface="Calibri" panose="020F0502020204030204" pitchFamily="34" charset="0"/>
              <a:buAutoNum type="arabicPeriod"/>
            </a:pPr>
            <a:r>
              <a:rPr lang="fi-FI" altLang="fi-FI" sz="2000" b="1" dirty="0">
                <a:ea typeface="Georgia" panose="02040502050405020303" pitchFamily="18" charset="0"/>
                <a:cs typeface="Calibri" panose="020F0502020204030204" pitchFamily="34" charset="0"/>
              </a:rPr>
              <a:t>Tila käsittelee maataloustoiminnassa syntyvää lantaa biokaasulaitoksessa </a:t>
            </a: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(vähintään 25 m</a:t>
            </a:r>
            <a:r>
              <a:rPr lang="fi-FI" altLang="fi-FI" sz="2000" baseline="30000" dirty="0">
                <a:ea typeface="Georgia" panose="02040502050405020303" pitchFamily="18" charset="0"/>
                <a:cs typeface="Calibri" panose="020F0502020204030204" pitchFamily="34" charset="0"/>
              </a:rPr>
              <a:t>3</a:t>
            </a: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).</a:t>
            </a:r>
          </a:p>
          <a:p>
            <a:pPr marL="914400" lvl="1" indent="-457200">
              <a:buFont typeface="Calibri" panose="020F0502020204030204" pitchFamily="34" charset="0"/>
              <a:buAutoNum type="arabicPeriod"/>
            </a:pPr>
            <a:r>
              <a:rPr lang="fi-FI" altLang="fi-FI" sz="2000" b="1" dirty="0">
                <a:ea typeface="Georgia" panose="02040502050405020303" pitchFamily="18" charset="0"/>
                <a:cs typeface="Calibri" panose="020F0502020204030204" pitchFamily="34" charset="0"/>
              </a:rPr>
              <a:t>Tila luovuttaa maataloustoiminnassa syntynyttä lantaa </a:t>
            </a: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vähintään 25 m</a:t>
            </a:r>
            <a:r>
              <a:rPr lang="fi-FI" altLang="fi-FI" sz="2000" baseline="30000" dirty="0">
                <a:ea typeface="Georgia" panose="02040502050405020303" pitchFamily="18" charset="0"/>
                <a:cs typeface="Calibri" panose="020F0502020204030204" pitchFamily="34" charset="0"/>
              </a:rPr>
              <a:t>3</a:t>
            </a: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 tiloille, jotka itse tuottavat lantaa enintään 25 m</a:t>
            </a:r>
            <a:r>
              <a:rPr lang="fi-FI" altLang="fi-FI" sz="2000" baseline="30000" dirty="0">
                <a:ea typeface="Georgia" panose="02040502050405020303" pitchFamily="18" charset="0"/>
                <a:cs typeface="Calibri" panose="020F0502020204030204" pitchFamily="34" charset="0"/>
              </a:rPr>
              <a:t>3</a:t>
            </a: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 .</a:t>
            </a:r>
          </a:p>
          <a:p>
            <a:pPr marL="914400" lvl="1" indent="-457200">
              <a:buFont typeface="Calibri" panose="020F0502020204030204" pitchFamily="34" charset="0"/>
              <a:buAutoNum type="arabicPeriod"/>
            </a:pPr>
            <a:r>
              <a:rPr lang="fi-FI" altLang="fi-FI" sz="2000" b="1" dirty="0">
                <a:ea typeface="Georgia" panose="02040502050405020303" pitchFamily="18" charset="0"/>
                <a:cs typeface="Calibri" panose="020F0502020204030204" pitchFamily="34" charset="0"/>
              </a:rPr>
              <a:t>Tila toimittaa vähintään 25 m</a:t>
            </a:r>
            <a:r>
              <a:rPr lang="fi-FI" altLang="fi-FI" sz="2000" b="1" baseline="30000" dirty="0">
                <a:ea typeface="Georgia" panose="02040502050405020303" pitchFamily="18" charset="0"/>
                <a:cs typeface="Calibri" panose="020F0502020204030204" pitchFamily="34" charset="0"/>
              </a:rPr>
              <a:t>3</a:t>
            </a:r>
            <a:r>
              <a:rPr lang="fi-FI" altLang="fi-FI" sz="2000" b="1" dirty="0">
                <a:ea typeface="Georgia" panose="02040502050405020303" pitchFamily="18" charset="0"/>
                <a:cs typeface="Calibri" panose="020F0502020204030204" pitchFamily="34" charset="0"/>
              </a:rPr>
              <a:t> nurmikasvustoa biokaasulaitokseen. </a:t>
            </a:r>
          </a:p>
          <a:p>
            <a:pPr lvl="2"/>
            <a:r>
              <a:rPr lang="fi-FI" altLang="fi-FI" sz="1800" dirty="0">
                <a:ea typeface="Georgia" panose="02040502050405020303" pitchFamily="18" charset="0"/>
                <a:cs typeface="Calibri" panose="020F0502020204030204" pitchFamily="34" charset="0"/>
              </a:rPr>
              <a:t>toimenpiteen toteuttamiseksi katsotaan myös, jos viljelijällä on biokaasulaitos, johon nurmi käy syötteeksi tai hän on osakkaana edellä mainitussa laitoksessa </a:t>
            </a:r>
          </a:p>
        </p:txBody>
      </p:sp>
    </p:spTree>
    <p:extLst>
      <p:ext uri="{BB962C8B-B14F-4D97-AF65-F5344CB8AC3E}">
        <p14:creationId xmlns:p14="http://schemas.microsoft.com/office/powerpoint/2010/main" val="310157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Valinnaiset tilakohtaiset toimenpiteet: Pölyttäjien ravintokasvit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2046915"/>
            <a:ext cx="11080968" cy="21475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Tilalla on oltava kasvukaudella </a:t>
            </a:r>
            <a:r>
              <a:rPr lang="fi-FI" sz="1800" u="sng" dirty="0">
                <a:ea typeface="Calibri" panose="020F0502020204030204" pitchFamily="34" charset="0"/>
                <a:cs typeface="Calibri" panose="020F0502020204030204" pitchFamily="34" charset="0"/>
              </a:rPr>
              <a:t>vähintään kahdella eri peruslohkolla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viljelyssä sadontuotantotarkoituksessa pölyttäjille ravintoa tarjoavia yksi- tai monivuotisia tuotantokasveja.</a:t>
            </a:r>
          </a:p>
          <a:p>
            <a:pPr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Lohkon alan on oltava vähintään 0,5 hehtaaria</a:t>
            </a:r>
          </a:p>
          <a:p>
            <a:pPr lvl="1"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0,5-1 ha kokoisilla lohkoilla tulee viljellä pölyttäjien ravintokasveja koko alalla</a:t>
            </a:r>
          </a:p>
          <a:p>
            <a:pPr lvl="1"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Yli 1 ha kokoisilla lohkoilla riittää, että pölyttäjien ravintokasveja viljellään 1ha kasvulohkolla (</a:t>
            </a:r>
            <a:r>
              <a:rPr lang="fi-FI" sz="1800" b="0" i="0" dirty="0">
                <a:effectLst/>
              </a:rPr>
              <a:t>Esim. 20 ha peruslohko, jossa 1 ha kasvulohko rypsiä kelpaa)</a:t>
            </a: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Toimenpiteeseen hyväksyttyjä tuotantokasveja ovat: öljykasvit, tattari, kumina, korianteri, sinappi, kurpitsat, avomaankurkku, parsa, pavut, härkäpapu, herne, öljyhamppu, </a:t>
            </a:r>
            <a:r>
              <a:rPr lang="fi-FI" sz="1800" dirty="0" err="1">
                <a:ea typeface="Calibri" panose="020F0502020204030204" pitchFamily="34" charset="0"/>
                <a:cs typeface="Calibri" panose="020F0502020204030204" pitchFamily="34" charset="0"/>
              </a:rPr>
              <a:t>morsinko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, mansikka, vadelma, hedelmäpuut tai marjapensaat.</a:t>
            </a:r>
            <a:endParaRPr lang="fi-FI" sz="1800" dirty="0">
              <a:solidFill>
                <a:schemeClr val="tx2">
                  <a:lumMod val="60000"/>
                  <a:lumOff val="40000"/>
                </a:schemeClr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620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Valinnaiset tilakohtaiset toimenpiteet: </a:t>
            </a:r>
            <a:r>
              <a:rPr lang="fi-FI" dirty="0" err="1"/>
              <a:t>Täsmäviljelymenetelmät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016" y="1979803"/>
            <a:ext cx="11080968" cy="2147581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1800" dirty="0">
                <a:ea typeface="Georgia" panose="02040502050405020303" pitchFamily="18" charset="0"/>
                <a:cs typeface="Calibri" panose="020F0502020204030204" pitchFamily="34" charset="0"/>
              </a:rPr>
              <a:t>Viljelijä voi valita toimenpiteen, jos viljelijällä tai urakoitsijalla on käytössään joku seuraavista menetelmistä:</a:t>
            </a:r>
            <a:endParaRPr lang="fi-FI" altLang="fi-FI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fi-FI" altLang="fi-FI" sz="1800" dirty="0">
                <a:ea typeface="Georgia" panose="02040502050405020303" pitchFamily="18" charset="0"/>
                <a:cs typeface="Georgia" panose="02040502050405020303" pitchFamily="18" charset="0"/>
              </a:rPr>
              <a:t>Tuotantopanosten paikkakohtaisen sijoittamisen ja levittämisen mahdollistava automatiikka, joka perustuu paikkakohtaiseen kuvantamiseen (tuloste).				</a:t>
            </a:r>
          </a:p>
          <a:p>
            <a:pPr lvl="2"/>
            <a:r>
              <a:rPr lang="fi-FI" altLang="fi-FI" sz="1500" dirty="0">
                <a:ea typeface="Georgia" panose="02040502050405020303" pitchFamily="18" charset="0"/>
                <a:cs typeface="Georgia" panose="02040502050405020303" pitchFamily="18" charset="0"/>
              </a:rPr>
              <a:t>Paikkakohtainen kuvantaminen voidaan toteuttaa satelliitilla, ilmakuvalla, reaaliaikaisella sensorilla, kameralla tai pellon vyöhykekartoituksella.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fi-FI" altLang="fi-FI" sz="1800" dirty="0">
                <a:ea typeface="Georgia" panose="02040502050405020303" pitchFamily="18" charset="0"/>
                <a:cs typeface="Georgia" panose="02040502050405020303" pitchFamily="18" charset="0"/>
              </a:rPr>
              <a:t>Kasvinsuojeluruiskun tai lannoitteenlevittimen paikkatietoon perustuva lohkoautomatiikka, jonka avulla voidaan estää kasvinsuojeluaineen tai lannoitteen päällekkäinen ruiskutus tai levitys kasvustoon (osoitettava tarvittaessa urakoitsijan käyttö).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fi-FI" altLang="fi-FI" sz="1800" dirty="0">
                <a:ea typeface="Georgia" panose="02040502050405020303" pitchFamily="18" charset="0"/>
                <a:cs typeface="Georgia" panose="02040502050405020303" pitchFamily="18" charset="0"/>
              </a:rPr>
              <a:t>Optiikkaa hyödyntävä hara rikkakasvien mekaanisessa torjunnassa (osoitettava tarvittaessa urakoitsijan käyttö).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fi-FI" altLang="fi-FI" sz="1800" dirty="0">
                <a:ea typeface="Georgia" panose="02040502050405020303" pitchFamily="18" charset="0"/>
                <a:cs typeface="Georgia" panose="02040502050405020303" pitchFamily="18" charset="0"/>
              </a:rPr>
              <a:t>Paikkatietoon perustuva leikkuupuimurin tai ajosilppurin satotasomittaus (tuloste).</a:t>
            </a:r>
          </a:p>
          <a:p>
            <a:pPr marL="800100" lvl="1" indent="-342900">
              <a:buFont typeface="Calibri" panose="020F0502020204030204" pitchFamily="34" charset="0"/>
              <a:buAutoNum type="arabicPeriod"/>
            </a:pPr>
            <a:r>
              <a:rPr lang="fi-FI" altLang="fi-FI" sz="1800" dirty="0">
                <a:ea typeface="Georgia" panose="02040502050405020303" pitchFamily="18" charset="0"/>
                <a:cs typeface="Georgia" panose="02040502050405020303" pitchFamily="18" charset="0"/>
              </a:rPr>
              <a:t>Käytössä traktori tai työkone, joka on varustettu vähintään sellaisella ajoautomatiikalla, joka valitsee ja säilyttää ajolinjan ilman kuljettajaa (urakoitsija ei käy tähän).</a:t>
            </a:r>
          </a:p>
        </p:txBody>
      </p:sp>
    </p:spTree>
    <p:extLst>
      <p:ext uri="{BB962C8B-B14F-4D97-AF65-F5344CB8AC3E}">
        <p14:creationId xmlns:p14="http://schemas.microsoft.com/office/powerpoint/2010/main" val="2258041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Valinnaiset tilakohtaiset toimenpiteet: Kasvintuhoojien ja kasvitautien seuranta- ja tunnistussovellukset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2004969"/>
            <a:ext cx="11080968" cy="21475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Viljelijä voi valita toimenpiteen, jos hänellä on käytössään vuorovaikutteinen tietokoneella tai mobiililaitteella toimiva sovellus rikkakasvien, kasvitautien tai kasvintuhoojien tunnistamiseksi ja kasvukaudenaikaisen kasvitauti- ja tuhoojatilanteen seuraamiseksi.</a:t>
            </a:r>
          </a:p>
          <a:p>
            <a:pPr lvl="1">
              <a:lnSpc>
                <a:spcPct val="100000"/>
              </a:lnSpc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Sitoumusehdoissa on lueteltu hyväksyttävät sovellukset</a:t>
            </a:r>
          </a:p>
          <a:p>
            <a:pPr lvl="1">
              <a:lnSpc>
                <a:spcPct val="100000"/>
              </a:lnSpc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Viljelijän on voitava todistaa, että hän on käyttänyt sovellusta.</a:t>
            </a:r>
          </a:p>
          <a:p>
            <a:pPr lvl="2">
              <a:lnSpc>
                <a:spcPct val="100000"/>
              </a:lnSpc>
              <a:defRPr/>
            </a:pPr>
            <a:r>
              <a:rPr lang="fi-FI" sz="1400" dirty="0">
                <a:ea typeface="Calibri" panose="020F0502020204030204" pitchFamily="34" charset="0"/>
                <a:cs typeface="Calibri" panose="020F0502020204030204" pitchFamily="34" charset="0"/>
              </a:rPr>
              <a:t>Sovelluksesta kuvankaappauksilla tai muulla vastaavalla tavalla.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805B9E5F-210F-0538-B69C-5F477F7780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5858" t="34858" r="15307" b="21090"/>
          <a:stretch/>
        </p:blipFill>
        <p:spPr>
          <a:xfrm>
            <a:off x="7121236" y="3607265"/>
            <a:ext cx="4357591" cy="2866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493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Valinnaiset lohkokohtaiset toimenpiteet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793" y="1459684"/>
            <a:ext cx="11080968" cy="2147581"/>
          </a:xfrm>
        </p:spPr>
        <p:txBody>
          <a:bodyPr>
            <a:noAutofit/>
          </a:bodyPr>
          <a:lstStyle/>
          <a:p>
            <a:r>
              <a:rPr lang="fi-FI" b="0" i="0" dirty="0">
                <a:effectLst/>
              </a:rPr>
              <a:t>Voit valita tilasi perus- tai kasvulohkolle yhden tai useamman lohkokohtaisen toim</a:t>
            </a:r>
            <a:r>
              <a:rPr lang="fi-FI" dirty="0"/>
              <a:t>enpiteen</a:t>
            </a:r>
            <a:endParaRPr lang="fi-FI" b="0" i="0" dirty="0">
              <a:effectLst/>
            </a:endParaRPr>
          </a:p>
          <a:p>
            <a:pPr lvl="1"/>
            <a:r>
              <a:rPr lang="fi-FI" dirty="0"/>
              <a:t>Maanparannus- ja saneerauskasvit</a:t>
            </a:r>
          </a:p>
          <a:p>
            <a:pPr lvl="1"/>
            <a:r>
              <a:rPr lang="fi-FI" dirty="0"/>
              <a:t>Kerääjäkasvit</a:t>
            </a:r>
          </a:p>
          <a:p>
            <a:pPr lvl="1"/>
            <a:r>
              <a:rPr lang="fi-FI" b="0" dirty="0"/>
              <a:t>Suojavyöhykkeet (koko sitoumuskausi)</a:t>
            </a:r>
          </a:p>
          <a:p>
            <a:pPr lvl="1"/>
            <a:r>
              <a:rPr lang="fi-FI" b="0" dirty="0"/>
              <a:t>Turvepeltojen nurmet (koko sitoumuskausi)</a:t>
            </a:r>
          </a:p>
          <a:p>
            <a:pPr lvl="1"/>
            <a:r>
              <a:rPr lang="fi-FI" dirty="0"/>
              <a:t>Puutarhakasvien vaihtoehtoiset kasvinsuojelumenetelmät </a:t>
            </a:r>
            <a:endParaRPr lang="fi-FI" b="0" dirty="0"/>
          </a:p>
          <a:p>
            <a:pPr lvl="1"/>
            <a:r>
              <a:rPr lang="fi-FI" b="0" dirty="0"/>
              <a:t>Valumavesien hallinta  (koko sitoumuskausi) </a:t>
            </a:r>
            <a:r>
              <a:rPr lang="fi-FI" sz="1200" b="0" dirty="0">
                <a:solidFill>
                  <a:srgbClr val="C00000"/>
                </a:solidFill>
              </a:rPr>
              <a:t>(Syysilmoitus)</a:t>
            </a:r>
          </a:p>
          <a:p>
            <a:pPr lvl="1"/>
            <a:r>
              <a:rPr lang="fi-FI" dirty="0"/>
              <a:t>Kiertotalouden edistäminen </a:t>
            </a:r>
            <a:r>
              <a:rPr lang="fi-FI" sz="1200" dirty="0">
                <a:solidFill>
                  <a:srgbClr val="C00000"/>
                </a:solidFill>
              </a:rPr>
              <a:t>(Syysilmoitus)</a:t>
            </a:r>
            <a:endParaRPr lang="fi-FI" sz="1200" b="0" dirty="0">
              <a:solidFill>
                <a:srgbClr val="C00000"/>
              </a:solidFill>
            </a:endParaRPr>
          </a:p>
          <a:p>
            <a:pPr lvl="1"/>
            <a:r>
              <a:rPr lang="fi-FI" dirty="0"/>
              <a:t>Lintupellot </a:t>
            </a:r>
            <a:r>
              <a:rPr lang="fi-FI" sz="1200" dirty="0">
                <a:solidFill>
                  <a:srgbClr val="C00000"/>
                </a:solidFill>
              </a:rPr>
              <a:t>(Syysilmoitus)</a:t>
            </a:r>
          </a:p>
          <a:p>
            <a:r>
              <a:rPr lang="fi-FI" b="0" i="0" dirty="0">
                <a:effectLst/>
              </a:rPr>
              <a:t>Ei ole pakko valita yhtään lohkokohtaista toimenpidettä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7265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Valinnaiset lohkokohtaiset toimenpiteet: Maanparannus- ja saneerauskasvit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779" y="1603740"/>
            <a:ext cx="11080968" cy="21475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1800" dirty="0"/>
              <a:t>Viljelijän on kasvatettava maanparannuskasveja tai saneerauskasveja lohkoilla, jotka ovat olleet edellisenä vuonna yksivuotisten tuotantokasvien viljelyssä (voi toteuttaa yksittäisellä lohkolla).</a:t>
            </a:r>
          </a:p>
          <a:p>
            <a:pPr lvl="1">
              <a:spcAft>
                <a:spcPts val="800"/>
              </a:spcAft>
              <a:defRPr/>
            </a:pPr>
            <a:r>
              <a:rPr lang="fi-FI" sz="1400" b="1" dirty="0"/>
              <a:t>Maanparannuskasveja ovat </a:t>
            </a:r>
            <a:r>
              <a:rPr lang="fi-FI" sz="1400" dirty="0"/>
              <a:t>öljy- ja muokkausretikka, mailaset, ruisvirna, rehuvirna, valkosinappi eli keltasinappi, mesikät, sikuri, hunajakukka, auringonkukka, kuminan ensimmäisen vuoden kasvusto tai edellä mainittujen kasvien seokset. </a:t>
            </a:r>
          </a:p>
          <a:p>
            <a:pPr lvl="1">
              <a:spcAft>
                <a:spcPts val="800"/>
              </a:spcAft>
              <a:defRPr/>
            </a:pPr>
            <a:r>
              <a:rPr lang="fi-FI" sz="1400" b="1" dirty="0"/>
              <a:t>Saneerauskasveja ovat </a:t>
            </a:r>
            <a:r>
              <a:rPr lang="fi-FI" sz="1400" dirty="0"/>
              <a:t>öljy- ja muokkausretikka, valkosinappi eli keltasinappi, samettikukka tai edellä mainittujen kasvien seokset. Muokkausretikaksi katsotaan myös muokkausretiisi. </a:t>
            </a:r>
          </a:p>
          <a:p>
            <a:r>
              <a:rPr lang="fi-FI" sz="1800" b="0" i="0" dirty="0">
                <a:effectLst/>
              </a:rPr>
              <a:t>Vipuun muodostetaan karttataso, jossa näkyy </a:t>
            </a:r>
            <a:r>
              <a:rPr lang="fi-FI" sz="1800" dirty="0"/>
              <a:t>alat, joille voi ilmoittaa maanparannus- tai saneerauskasveja vuonna 2024</a:t>
            </a:r>
          </a:p>
          <a:p>
            <a:r>
              <a:rPr lang="fi-FI" altLang="fi-FI" sz="1800" dirty="0">
                <a:ea typeface="Georgia" panose="02040502050405020303" pitchFamily="18" charset="0"/>
                <a:cs typeface="Georgia" panose="02040502050405020303" pitchFamily="18" charset="0"/>
              </a:rPr>
              <a:t>Maanparannuskasveja ei voi viljellä satokasvin aluskasveina.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i-FI" altLang="fi-FI" sz="1800" dirty="0">
                <a:ea typeface="Georgia" panose="02040502050405020303" pitchFamily="18" charset="0"/>
                <a:cs typeface="Georgia" panose="02040502050405020303" pitchFamily="18" charset="0"/>
              </a:rPr>
              <a:t>Maanparannus- ja saneerauskasveja saa lannoittaa.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i-FI" altLang="fi-FI" sz="1800" dirty="0">
                <a:ea typeface="Georgia" panose="02040502050405020303" pitchFamily="18" charset="0"/>
                <a:cs typeface="Georgia" panose="02040502050405020303" pitchFamily="18" charset="0"/>
              </a:rPr>
              <a:t>Maanparannus- tai saneerauskasvi on kylvettävä keväällä ja sen saa muokata maahan kahden kuukauden kuluttua kylvöstä. Voi perustaa myös seuraavan vuoden kasvuston.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i-FI" altLang="fi-FI" sz="1800" dirty="0">
                <a:ea typeface="Georgia" panose="02040502050405020303" pitchFamily="18" charset="0"/>
                <a:cs typeface="Georgia" panose="02040502050405020303" pitchFamily="18" charset="0"/>
              </a:rPr>
              <a:t>Kasvusto voidaan niittää tai murskata kasvukauden aikana ja sen saa käyttää hyödyksi.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fi-FI" sz="1800" b="0" i="0" dirty="0">
                <a:effectLst/>
              </a:rPr>
              <a:t>Saa käyttää kasvinsuojeluaineita ja päättää kemiallisesti</a:t>
            </a:r>
          </a:p>
        </p:txBody>
      </p:sp>
      <p:pic>
        <p:nvPicPr>
          <p:cNvPr id="5" name="Kuva 4" descr="Satelliitti-kuvake">
            <a:extLst>
              <a:ext uri="{FF2B5EF4-FFF2-40B4-BE49-F238E27FC236}">
                <a16:creationId xmlns:a16="http://schemas.microsoft.com/office/drawing/2014/main" id="{A1D260A4-A086-2845-66F7-B74FEE298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4624" y="239303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7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Valinnaiset lohkokohtaiset toimenpiteet: Maanparannus- ja saneerauskasvit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779" y="1603740"/>
            <a:ext cx="11080968" cy="2147581"/>
          </a:xfrm>
        </p:spPr>
        <p:txBody>
          <a:bodyPr>
            <a:noAutofit/>
          </a:bodyPr>
          <a:lstStyle/>
          <a:p>
            <a:r>
              <a:rPr lang="fi-FI" sz="1800" b="0" i="0" dirty="0">
                <a:effectLst/>
              </a:rPr>
              <a:t>Maanparannus- ja saneerauskasvi saa </a:t>
            </a:r>
          </a:p>
          <a:p>
            <a:pPr lvl="1"/>
            <a:r>
              <a:rPr lang="fi-FI" sz="1800" b="0" i="0" dirty="0">
                <a:effectLst/>
              </a:rPr>
              <a:t>190€/ha + 45 €/ha peltokasvin tilakohtaisen korvauksen </a:t>
            </a:r>
          </a:p>
          <a:p>
            <a:pPr lvl="1"/>
            <a:r>
              <a:rPr lang="fi-FI" sz="1800" b="0" i="0" dirty="0">
                <a:effectLst/>
              </a:rPr>
              <a:t>Paitsi kumina, joka saa 190€/ha + 113 €/ha puutarhakasvin tilakohtaisen korvauksen. </a:t>
            </a:r>
          </a:p>
          <a:p>
            <a:r>
              <a:rPr lang="fi-FI" altLang="fi-FI" sz="1800" dirty="0">
                <a:ea typeface="Georgia" panose="02040502050405020303" pitchFamily="18" charset="0"/>
                <a:cs typeface="Georgia" panose="02040502050405020303" pitchFamily="18" charset="0"/>
              </a:rPr>
              <a:t>Toimenpiteestä voidaan maksaa enintään 20 % korvauskelpoisesta alasta.</a:t>
            </a:r>
            <a:endParaRPr lang="fi-FI" sz="1800" b="0" i="0" dirty="0">
              <a:effectLst/>
            </a:endParaRPr>
          </a:p>
          <a:p>
            <a:r>
              <a:rPr lang="fi-FI" sz="1800" b="0" i="0" dirty="0">
                <a:effectLst/>
              </a:rPr>
              <a:t>Kumina: </a:t>
            </a:r>
          </a:p>
          <a:p>
            <a:pPr lvl="1"/>
            <a:r>
              <a:rPr lang="fi-FI" sz="1800" b="0" i="0" dirty="0">
                <a:effectLst/>
              </a:rPr>
              <a:t>Ensimmäisen vuoden kasvusto: voi ilmoittaa toimenpiteeseen.</a:t>
            </a:r>
          </a:p>
          <a:p>
            <a:pPr lvl="1"/>
            <a:r>
              <a:rPr lang="fi-FI" sz="1800" b="0" i="0" dirty="0">
                <a:effectLst/>
              </a:rPr>
              <a:t>Satovuoden kumina: Ei voi ilmoittaa, vaikka se ilmoitettaisiin ensimmäisen kerran kuminana.</a:t>
            </a:r>
          </a:p>
        </p:txBody>
      </p:sp>
    </p:spTree>
    <p:extLst>
      <p:ext uri="{BB962C8B-B14F-4D97-AF65-F5344CB8AC3E}">
        <p14:creationId xmlns:p14="http://schemas.microsoft.com/office/powerpoint/2010/main" val="2876324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0230BC-7196-41A2-B9A4-276FAF7BDC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0110" y="1533424"/>
            <a:ext cx="9144000" cy="2387600"/>
          </a:xfrm>
        </p:spPr>
        <p:txBody>
          <a:bodyPr>
            <a:normAutofit/>
          </a:bodyPr>
          <a:lstStyle/>
          <a:p>
            <a:br>
              <a:rPr lang="fi-FI" dirty="0"/>
            </a:br>
            <a:r>
              <a:rPr lang="fi-FI" dirty="0"/>
              <a:t>Ympäristökorvaus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C47294-A9FF-4C02-B71B-CD8D37D60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110" y="4340269"/>
            <a:ext cx="9144000" cy="1655762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70979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Valinnaiset lohkokohtaiset toimenpiteet: Kerääjäkasvit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925" y="1694577"/>
            <a:ext cx="11080968" cy="21475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Kerääjäkasveja voi viljellä yksivuotisen tuotantokasvin aluskasvina tai sen sadonkorjuun jälkeen (voi toteuttaa yksittäisellä lohkolla). Kylvö</a:t>
            </a:r>
          </a:p>
          <a:p>
            <a:pPr lvl="1">
              <a:lnSpc>
                <a:spcPct val="80000"/>
              </a:lnSpc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viljelykasvin aluskasviksi kylvön yhteydessä tai viljan orasvaiheessa. </a:t>
            </a:r>
          </a:p>
          <a:p>
            <a:pPr lvl="1">
              <a:lnSpc>
                <a:spcPct val="80000"/>
              </a:lnSpc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ennen tai jälkeen viljelykasvin korjuun.</a:t>
            </a:r>
          </a:p>
          <a:p>
            <a:pPr lvl="1">
              <a:lnSpc>
                <a:spcPct val="80000"/>
              </a:lnSpc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viimeistään 15.8. </a:t>
            </a:r>
          </a:p>
          <a:p>
            <a:pPr>
              <a:defRPr/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Viljelijä ei saa lannoittaa viljelykasvin korjuun jälkeen kylvettävää kerääjäkasvia. Aluskasvin lannoitus on tehtävä viljelykasvin mukaisesti. </a:t>
            </a: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Kerääjäkasvi voi olla</a:t>
            </a:r>
          </a:p>
          <a:p>
            <a:pPr lvl="1">
              <a:defRPr/>
            </a:pP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italianraiheinä tai muu nurmiheinä, apila, mailaset, virnat, </a:t>
            </a:r>
            <a:r>
              <a:rPr lang="fi-FI" sz="2000" dirty="0" err="1">
                <a:ea typeface="Calibri" panose="020F0502020204030204" pitchFamily="34" charset="0"/>
                <a:cs typeface="Calibri" panose="020F0502020204030204" pitchFamily="34" charset="0"/>
              </a:rPr>
              <a:t>keltamaite</a:t>
            </a: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. (HOX!</a:t>
            </a:r>
            <a:r>
              <a:rPr lang="fi-FI" sz="2000" b="1" dirty="0"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Kerääjäkasvikasvusto ei saa koostua yksinomaan typensitojakasveista.)</a:t>
            </a:r>
          </a:p>
          <a:p>
            <a:pPr lvl="1">
              <a:defRPr/>
            </a:pP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usean kasvilajin seos</a:t>
            </a:r>
            <a:r>
              <a:rPr lang="fi-FI" sz="2000" dirty="0">
                <a:ea typeface="Calibri" panose="020F0502020204030204" pitchFamily="34" charset="0"/>
                <a:cs typeface="Times New Roman" panose="02020603050405020304" pitchFamily="18" charset="0"/>
              </a:rPr>
              <a:t>, joka</a:t>
            </a: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 voi sisältää enintään 10% muita kukkivia yksivuotisia kasveja. </a:t>
            </a:r>
          </a:p>
          <a:p>
            <a:pPr lvl="1">
              <a:defRPr/>
            </a:pP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yksivuotisilla puutarhakasveilla ja varhaisperunalla myös hunajakukka, öljyretikka tai muokkausretikka. </a:t>
            </a:r>
          </a:p>
          <a:p>
            <a:pPr lvl="1">
              <a:defRPr/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vilja ainoastaan lohkolla, jossa on samana vuonna viljelty varhaisperunaa tai varhaisvihanneksia</a:t>
            </a:r>
            <a:endParaRPr lang="fi-FI" sz="2000" dirty="0"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31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Valinnaiset lohkokohtaiset toimenpiteet: Kerääjäkasvit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314" y="1603740"/>
            <a:ext cx="11080968" cy="2147581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endParaRPr lang="fi-FI" altLang="fi-FI" sz="2000" b="1" dirty="0"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lang="fi-FI" altLang="fi-FI" sz="2000" b="1" dirty="0">
                <a:ea typeface="Georgia" panose="02040502050405020303" pitchFamily="18" charset="0"/>
                <a:cs typeface="Calibri" panose="020F0502020204030204" pitchFamily="34" charset="0"/>
              </a:rPr>
              <a:t>Päättäminen</a:t>
            </a:r>
          </a:p>
          <a:p>
            <a:pPr marL="0" indent="0">
              <a:lnSpc>
                <a:spcPct val="80000"/>
              </a:lnSpc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Kasvuston saa päättää kasvinsuojeluaineilla aikaisintaan 15.9. </a:t>
            </a:r>
          </a:p>
          <a:p>
            <a:pPr marL="0" indent="0">
              <a:lnSpc>
                <a:spcPct val="80000"/>
              </a:lnSpc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Kasvuston saa muokata aikaisintaan 1.10. </a:t>
            </a:r>
          </a:p>
          <a:p>
            <a:pPr lvl="1">
              <a:lnSpc>
                <a:spcPct val="80000"/>
              </a:lnSpc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Aiempi päättäminen ja muokkaus on sallittua, jos lohkolle kylvetään syyskylvöinen satokasvi.</a:t>
            </a:r>
          </a:p>
          <a:p>
            <a:pPr lvl="1">
              <a:lnSpc>
                <a:spcPct val="80000"/>
              </a:lnSpc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Kerääjäkasvin kasvuajan on oltava vähintään kuusi viikkoa. </a:t>
            </a:r>
          </a:p>
          <a:p>
            <a:pPr marL="0" indent="0">
              <a:lnSpc>
                <a:spcPct val="80000"/>
              </a:lnSpc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Kerääjäkasvilla voi perustaa seuraavan vuoden kasvuston</a:t>
            </a:r>
          </a:p>
          <a:p>
            <a:pPr marL="0" indent="0">
              <a:lnSpc>
                <a:spcPct val="80000"/>
              </a:lnSpc>
            </a:pPr>
            <a:r>
              <a:rPr lang="fi-FI" altLang="fi-FI" sz="2000" dirty="0">
                <a:ea typeface="Georgia" panose="02040502050405020303" pitchFamily="18" charset="0"/>
                <a:cs typeface="Calibri" panose="020F0502020204030204" pitchFamily="34" charset="0"/>
              </a:rPr>
              <a:t>Tukitaso 97€/ha ja toimenpiteestä voidaan maksaa enintään 30 % korvauskelpoisesta alasta</a:t>
            </a:r>
          </a:p>
        </p:txBody>
      </p:sp>
    </p:spTree>
    <p:extLst>
      <p:ext uri="{BB962C8B-B14F-4D97-AF65-F5344CB8AC3E}">
        <p14:creationId xmlns:p14="http://schemas.microsoft.com/office/powerpoint/2010/main" val="87177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Valinnaiset lohkokohtaiset toimenpiteet: Suojavyöhykkeet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314" y="1603740"/>
            <a:ext cx="11080968" cy="21475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2000" b="0" i="0" dirty="0">
                <a:effectLst/>
              </a:rPr>
              <a:t>Poikkeaa muista toimenpiteistä, koska suojavyöhykkeitä tulee säilyttää ja hoitaa koko sitoumuskauden ajan</a:t>
            </a:r>
            <a:endParaRPr lang="fi-FI" sz="2000" dirty="0"/>
          </a:p>
          <a:p>
            <a:pPr>
              <a:defRPr/>
            </a:pP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Muista ilmoittaa sama ala suojavyöhykkeeksi kuin vuonna 2023 (Kasvilaji ja säilyttäminen)</a:t>
            </a:r>
          </a:p>
          <a:p>
            <a:pPr>
              <a:defRPr/>
            </a:pP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Vuonna 2024 voi vielä ilmoittaa uutta suojavyöhykealaa.</a:t>
            </a:r>
          </a:p>
          <a:p>
            <a:pPr>
              <a:defRPr/>
            </a:pP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Kaikki suojavyöhykkeeksi kelpaava ala esitetään </a:t>
            </a:r>
            <a:r>
              <a:rPr lang="fi-FI" altLang="fi-FI" sz="2000" noProof="0" dirty="0" err="1">
                <a:ea typeface="Georgia" panose="02040502050405020303" pitchFamily="18" charset="0"/>
                <a:cs typeface="Georgia" panose="02040502050405020303" pitchFamily="18" charset="0"/>
              </a:rPr>
              <a:t>Vipun</a:t>
            </a: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 kartalla</a:t>
            </a:r>
          </a:p>
          <a:p>
            <a:pPr>
              <a:defRPr/>
            </a:pP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Jos peruslohko on Pohjavesi- tai Natura-alueella </a:t>
            </a:r>
            <a:r>
              <a:rPr lang="fi-FI" sz="2000" kern="1200" baseline="0" noProof="0" dirty="0">
                <a:solidFill>
                  <a:srgbClr val="343841"/>
                </a:solidFill>
                <a:effectLst/>
                <a:ea typeface="Georgia" panose="02040502050405020303" pitchFamily="18" charset="0"/>
                <a:cs typeface="Georgia" panose="02040502050405020303" pitchFamily="18" charset="0"/>
              </a:rPr>
              <a:t>→</a:t>
            </a: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 koko peruslohko voi olla suojavyöhykettä.</a:t>
            </a:r>
          </a:p>
          <a:p>
            <a:pPr lvl="1">
              <a:defRPr/>
            </a:pPr>
            <a:r>
              <a:rPr lang="fi-FI" altLang="fi-FI" sz="2000" noProof="0" dirty="0" err="1">
                <a:ea typeface="Georgia" panose="02040502050405020303" pitchFamily="18" charset="0"/>
                <a:cs typeface="Georgia" panose="02040502050405020303" pitchFamily="18" charset="0"/>
              </a:rPr>
              <a:t>Huom</a:t>
            </a: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! Peruslohkon viranomaistiedossa näkyy, onko peruslohko em. alueella vai ei. Karttanäkymä ei kerro suoraan tätä.</a:t>
            </a:r>
          </a:p>
          <a:p>
            <a:pPr>
              <a:defRPr/>
            </a:pP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Sadon saa korjata myös laiduntamalla. </a:t>
            </a:r>
          </a:p>
          <a:p>
            <a:pPr>
              <a:defRPr/>
            </a:pP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Ala on niitettävä ja korjattava viimeistään </a:t>
            </a:r>
            <a:r>
              <a:rPr lang="fi-FI" altLang="fi-FI" sz="2000" noProof="0" dirty="0">
                <a:solidFill>
                  <a:srgbClr val="FF000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15.9.</a:t>
            </a:r>
          </a:p>
          <a:p>
            <a:pPr>
              <a:defRPr/>
            </a:pP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Kaksitasouoman ala kuuluu myös suojavyöhykkeen alaan.</a:t>
            </a:r>
          </a:p>
          <a:p>
            <a:pPr lvl="1">
              <a:defRPr/>
            </a:pPr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Kaksitasotuoman kasvusto on korjattava kerran sitoumuskauden aikana.</a:t>
            </a:r>
            <a:endParaRPr lang="fi-FI" altLang="fi-FI" sz="2000" noProof="0" dirty="0">
              <a:solidFill>
                <a:srgbClr val="FF0000"/>
              </a:solidFill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>
              <a:defRPr/>
            </a:pPr>
            <a:r>
              <a:rPr lang="fi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Tukitaso 350€/ha</a:t>
            </a:r>
            <a:endParaRPr lang="fi-FI" altLang="fi-FI" sz="2000" noProof="0" dirty="0"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3" name="Kuva 2" descr="Satelliitti-kuvake">
            <a:extLst>
              <a:ext uri="{FF2B5EF4-FFF2-40B4-BE49-F238E27FC236}">
                <a16:creationId xmlns:a16="http://schemas.microsoft.com/office/drawing/2014/main" id="{62416EA3-95AD-8B19-ABE0-8276EDE21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213" y="2007893"/>
            <a:ext cx="360000" cy="360000"/>
          </a:xfrm>
          <a:prstGeom prst="rect">
            <a:avLst/>
          </a:prstGeom>
        </p:spPr>
      </p:pic>
      <p:pic>
        <p:nvPicPr>
          <p:cNvPr id="5" name="Kuva 4" descr="Satelliitti-kuvake">
            <a:extLst>
              <a:ext uri="{FF2B5EF4-FFF2-40B4-BE49-F238E27FC236}">
                <a16:creationId xmlns:a16="http://schemas.microsoft.com/office/drawing/2014/main" id="{20284844-C774-60D2-7015-FA6C05261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518" y="461780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11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Valinnaiset lohkokohtaiset toimenpiteet: Turvepeltojen nurmet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314" y="1694577"/>
            <a:ext cx="11080968" cy="2147581"/>
          </a:xfrm>
        </p:spPr>
        <p:txBody>
          <a:bodyPr>
            <a:noAutofit/>
          </a:bodyPr>
          <a:lstStyle/>
          <a:p>
            <a:r>
              <a:rPr lang="fi-FI" sz="2000" b="0" i="0" dirty="0">
                <a:effectLst/>
              </a:rPr>
              <a:t>Poikkeaa muista toimenpiteistä, koska turvepeltojen nurmia tulee säilyttää ja hoitaa koko sitoumuskauden ajan</a:t>
            </a:r>
            <a:endParaRPr lang="fi-FI" altLang="fi-FI" sz="2000" noProof="0" dirty="0">
              <a:latin typeface="+mn-lt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r>
              <a:rPr lang="fi-FI" altLang="fi-FI" sz="2000" noProof="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Muista ilmoittaa sama ala turvepeltojen nurmeksi kuin vuonna 2023 (Kasvilaji ja säilyttäminen)</a:t>
            </a:r>
          </a:p>
          <a:p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Vuonna 2024 voi vielä ilmoittaa uutta turvenurmialaa. (todetaan viljavuustutkimuksen perusteella)</a:t>
            </a:r>
            <a:endParaRPr lang="fi-FI" sz="2000" noProof="0" dirty="0"/>
          </a:p>
          <a:p>
            <a:r>
              <a:rPr lang="fi-FI" sz="2000" noProof="0" dirty="0"/>
              <a:t>Viljavuustutkimus on oltava 30.9. mennessä </a:t>
            </a:r>
          </a:p>
          <a:p>
            <a:pPr lvl="1"/>
            <a:r>
              <a:rPr lang="fi-FI" sz="1600" noProof="0" dirty="0"/>
              <a:t>Maalaji tulee olla turvetta, eli pelkästään </a:t>
            </a:r>
            <a:r>
              <a:rPr lang="fi-FI" sz="1600" noProof="0" dirty="0" err="1"/>
              <a:t>BCt</a:t>
            </a:r>
            <a:r>
              <a:rPr lang="fi-FI" sz="1600" noProof="0" dirty="0"/>
              <a:t>, </a:t>
            </a:r>
            <a:r>
              <a:rPr lang="fi-FI" sz="1600" noProof="0" dirty="0" err="1"/>
              <a:t>Ct</a:t>
            </a:r>
            <a:r>
              <a:rPr lang="fi-FI" sz="1600" noProof="0" dirty="0"/>
              <a:t>, </a:t>
            </a:r>
            <a:r>
              <a:rPr lang="fi-FI" sz="1600" noProof="0" dirty="0" err="1"/>
              <a:t>LCt</a:t>
            </a:r>
            <a:r>
              <a:rPr lang="fi-FI" sz="1600" noProof="0" dirty="0"/>
              <a:t>, </a:t>
            </a:r>
            <a:r>
              <a:rPr lang="fi-FI" sz="1600" noProof="0" dirty="0" err="1"/>
              <a:t>SCt</a:t>
            </a:r>
            <a:r>
              <a:rPr lang="fi-FI" sz="1600" noProof="0" dirty="0"/>
              <a:t>, </a:t>
            </a:r>
            <a:r>
              <a:rPr lang="fi-FI" sz="1600" noProof="0" dirty="0" err="1"/>
              <a:t>CSt</a:t>
            </a:r>
            <a:r>
              <a:rPr lang="fi-FI" sz="1600" noProof="0" dirty="0"/>
              <a:t>, </a:t>
            </a:r>
            <a:r>
              <a:rPr lang="fi-FI" sz="1600" noProof="0" dirty="0" err="1"/>
              <a:t>LSt</a:t>
            </a:r>
            <a:r>
              <a:rPr lang="fi-FI" sz="1600" noProof="0" dirty="0"/>
              <a:t> tai St.</a:t>
            </a:r>
          </a:p>
          <a:p>
            <a:pPr>
              <a:defRPr/>
            </a:pP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Nurmen saa uusia sitoumuskauden aikana vain ilman muokkausta</a:t>
            </a:r>
          </a:p>
          <a:p>
            <a:pPr>
              <a:defRPr/>
            </a:pP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Kasvustoa saa lannoittaa</a:t>
            </a:r>
          </a:p>
          <a:p>
            <a:pPr>
              <a:defRPr/>
            </a:pPr>
            <a:r>
              <a:rPr lang="fi-FI" sz="2000" dirty="0">
                <a:ea typeface="Calibri" panose="020F0502020204030204" pitchFamily="34" charset="0"/>
                <a:cs typeface="Calibri" panose="020F0502020204030204" pitchFamily="34" charset="0"/>
              </a:rPr>
              <a:t>Lohkolla ei saa käyttää kasvinsuojeluaineita</a:t>
            </a:r>
            <a:endParaRPr lang="fi-FI" sz="2000" noProof="0" dirty="0"/>
          </a:p>
          <a:p>
            <a:r>
              <a:rPr lang="fi-FI" sz="2000" noProof="0" dirty="0"/>
              <a:t>Sadon saa korjata myös laiduntamalla</a:t>
            </a:r>
          </a:p>
          <a:p>
            <a:r>
              <a:rPr lang="fi-FI" altLang="fi-FI" sz="2000" noProof="0" dirty="0">
                <a:ea typeface="Georgia" panose="02040502050405020303" pitchFamily="18" charset="0"/>
                <a:cs typeface="Georgia" panose="02040502050405020303" pitchFamily="18" charset="0"/>
              </a:rPr>
              <a:t>Ala on niitettävä ja korjattava viimeistään </a:t>
            </a:r>
            <a:r>
              <a:rPr lang="fi-FI" altLang="fi-FI" sz="2000" noProof="0" dirty="0">
                <a:solidFill>
                  <a:srgbClr val="FF0000"/>
                </a:solidFill>
                <a:ea typeface="Georgia" panose="02040502050405020303" pitchFamily="18" charset="0"/>
                <a:cs typeface="Georgia" panose="02040502050405020303" pitchFamily="18" charset="0"/>
              </a:rPr>
              <a:t>15.9.</a:t>
            </a:r>
          </a:p>
          <a:p>
            <a:r>
              <a:rPr lang="fi-FI" altLang="fi-FI" sz="2000" dirty="0">
                <a:ea typeface="Georgia" panose="02040502050405020303" pitchFamily="18" charset="0"/>
                <a:cs typeface="Georgia" panose="02040502050405020303" pitchFamily="18" charset="0"/>
              </a:rPr>
              <a:t>Tukitaso 45€+100€/ha</a:t>
            </a:r>
            <a:endParaRPr lang="fi-FI" altLang="fi-FI" sz="2000" noProof="0" dirty="0"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pic>
        <p:nvPicPr>
          <p:cNvPr id="3" name="Kuva 2" descr="Satelliitti-kuvake">
            <a:extLst>
              <a:ext uri="{FF2B5EF4-FFF2-40B4-BE49-F238E27FC236}">
                <a16:creationId xmlns:a16="http://schemas.microsoft.com/office/drawing/2014/main" id="{62416EA3-95AD-8B19-ABE0-8276EDE21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663" y="2317530"/>
            <a:ext cx="360000" cy="360000"/>
          </a:xfrm>
          <a:prstGeom prst="rect">
            <a:avLst/>
          </a:prstGeom>
        </p:spPr>
      </p:pic>
      <p:pic>
        <p:nvPicPr>
          <p:cNvPr id="5" name="Kuva 4" descr="Satelliitti-kuvake">
            <a:extLst>
              <a:ext uri="{FF2B5EF4-FFF2-40B4-BE49-F238E27FC236}">
                <a16:creationId xmlns:a16="http://schemas.microsoft.com/office/drawing/2014/main" id="{20284844-C774-60D2-7015-FA6C05261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795" y="5364424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79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Valinnaiset lohkokohtaiset toimenpiteet: Puutarhakasvien vaihtoehtoiset kasvinsuojelumenetelmät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314" y="1922522"/>
            <a:ext cx="11080968" cy="214758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fi-FI" altLang="fi-FI" sz="1600" b="1" noProof="0" dirty="0">
                <a:ea typeface="Georgia" panose="02040502050405020303" pitchFamily="18" charset="0"/>
                <a:cs typeface="Calibri" panose="020F0502020204030204" pitchFamily="34" charset="0"/>
              </a:rPr>
              <a:t>Viljelijä voi valita yhden seuraavista torjuntamenetelmistä kasvulohkolle:</a:t>
            </a:r>
            <a:endParaRPr lang="fi-FI" altLang="fi-FI" sz="1600" b="1" noProof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Calibri" panose="020F0502020204030204" pitchFamily="34" charset="0"/>
              <a:buAutoNum type="arabicPeriod"/>
            </a:pPr>
            <a:r>
              <a:rPr lang="fi-FI" altLang="fi-FI" sz="16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mekaanisesti levitettävien mikrobiologisten kasvinsuojeluaineiden käyttö kasvitautien tai tuholaisten torjunnassa</a:t>
            </a:r>
            <a:endParaRPr lang="fi-FI" altLang="fi-FI" sz="1600" noProof="0" dirty="0"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buFont typeface="Calibri" panose="020F0502020204030204" pitchFamily="34" charset="0"/>
              <a:buAutoNum type="arabicPeriod"/>
            </a:pPr>
            <a:r>
              <a:rPr lang="fi-FI" altLang="fi-FI" sz="1600" noProof="0" dirty="0">
                <a:ea typeface="Georgia" panose="02040502050405020303" pitchFamily="18" charset="0"/>
                <a:cs typeface="Calibri" panose="020F0502020204030204" pitchFamily="34" charset="0"/>
              </a:rPr>
              <a:t>kasvukauden aikainen orgaaninen tai biohajoava kate yksivuotisilla kasveilla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AutoNum type="arabicPeriod"/>
            </a:pPr>
            <a:r>
              <a:rPr lang="fi-FI" altLang="fi-FI" sz="1600" noProof="0" dirty="0">
                <a:ea typeface="Georgia" panose="02040502050405020303" pitchFamily="18" charset="0"/>
                <a:cs typeface="Calibri" panose="020F0502020204030204" pitchFamily="34" charset="0"/>
              </a:rPr>
              <a:t>hyönteisverkot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AutoNum type="arabicPeriod"/>
            </a:pPr>
            <a:r>
              <a:rPr lang="fi-FI" altLang="fi-FI" sz="1600" noProof="0" dirty="0">
                <a:ea typeface="Georgia" panose="02040502050405020303" pitchFamily="18" charset="0"/>
                <a:cs typeface="Calibri" panose="020F0502020204030204" pitchFamily="34" charset="0"/>
              </a:rPr>
              <a:t>pölyttäjähyönteisten levittämien mikrobiologisten kasvinsuojeluaineiden käyttö kasvitautien torjunnassa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AutoNum type="arabicPeriod"/>
            </a:pPr>
            <a:r>
              <a:rPr lang="fi-FI" altLang="fi-FI" sz="1600" noProof="0" dirty="0">
                <a:ea typeface="Georgia" panose="02040502050405020303" pitchFamily="18" charset="0"/>
                <a:cs typeface="Calibri" panose="020F0502020204030204" pitchFamily="34" charset="0"/>
              </a:rPr>
              <a:t>makroeliövalmisteiden käyttö kasvintuhoojien torjunnassa</a:t>
            </a:r>
          </a:p>
          <a:p>
            <a:pPr lvl="1">
              <a:lnSpc>
                <a:spcPct val="100000"/>
              </a:lnSpc>
              <a:buFont typeface="Calibri" panose="020F0502020204030204" pitchFamily="34" charset="0"/>
              <a:buAutoNum type="arabicPeriod"/>
            </a:pPr>
            <a:r>
              <a:rPr lang="fi-FI" altLang="fi-FI" sz="1600" noProof="0" dirty="0">
                <a:ea typeface="Georgia" panose="02040502050405020303" pitchFamily="18" charset="0"/>
                <a:cs typeface="Calibri" panose="020F0502020204030204" pitchFamily="34" charset="0"/>
              </a:rPr>
              <a:t>kasvukauden aikainen orgaaninen tai biohajoava kate tai leikattava nurmikate monivuotisilla kasveilla (voi valita luomulohkolle)</a:t>
            </a:r>
          </a:p>
          <a:p>
            <a:pPr>
              <a:lnSpc>
                <a:spcPct val="100000"/>
              </a:lnSpc>
            </a:pPr>
            <a:r>
              <a:rPr lang="fi-FI" altLang="fi-FI" sz="1600" noProof="0" dirty="0">
                <a:ea typeface="Georgia" panose="02040502050405020303" pitchFamily="18" charset="0"/>
                <a:cs typeface="Calibri" panose="020F0502020204030204" pitchFamily="34" charset="0"/>
              </a:rPr>
              <a:t>Toimenpiteen toteutuspinta-ala saa vaihdella vuosittain viljelytilanteen mukaan. </a:t>
            </a:r>
          </a:p>
          <a:p>
            <a:pPr>
              <a:lnSpc>
                <a:spcPct val="100000"/>
              </a:lnSpc>
            </a:pPr>
            <a:r>
              <a:rPr lang="fi-FI" altLang="fi-FI" sz="1600" noProof="0" dirty="0">
                <a:ea typeface="Georgia" panose="02040502050405020303" pitchFamily="18" charset="0"/>
                <a:cs typeface="Calibri" panose="020F0502020204030204" pitchFamily="34" charset="0"/>
              </a:rPr>
              <a:t>Viljelijän on laadittava vaihtoehtoisen kasvinsuojelun ennakkosuunnitelma lohko- ja kasvikohtaisesti kasvukauden alussa </a:t>
            </a:r>
            <a:r>
              <a:rPr lang="fi-FI" altLang="fi-FI" sz="1600" b="1" noProof="0" dirty="0">
                <a:ea typeface="Georgia" panose="02040502050405020303" pitchFamily="18" charset="0"/>
                <a:cs typeface="Calibri" panose="020F0502020204030204" pitchFamily="34" charset="0"/>
              </a:rPr>
              <a:t>31.5. mennessä</a:t>
            </a:r>
            <a:r>
              <a:rPr lang="fi-FI" altLang="fi-FI" sz="1600" noProof="0" dirty="0">
                <a:ea typeface="Georgia" panose="02040502050405020303" pitchFamily="18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fi-FI" altLang="fi-FI" sz="1600" noProof="0" dirty="0">
                <a:ea typeface="Georgia" panose="02040502050405020303" pitchFamily="18" charset="0"/>
                <a:cs typeface="Calibri" panose="020F0502020204030204" pitchFamily="34" charset="0"/>
              </a:rPr>
              <a:t>Mikrobiologisiin valmisteisiin tai makroeliöiden käyttöön perustuvia puutarhakasvien vaihtoehtoisia kasvinsuojelumenetelmiä käytettäessä on hankittava jokaisena sitoumusvuonna menetelmän mukaiset valmisteet tai torjuntaeliöt.</a:t>
            </a:r>
          </a:p>
          <a:p>
            <a:pPr>
              <a:lnSpc>
                <a:spcPct val="100000"/>
              </a:lnSpc>
            </a:pPr>
            <a:r>
              <a:rPr lang="fi-FI" altLang="fi-FI" sz="1600" dirty="0">
                <a:ea typeface="Georgia" panose="02040502050405020303" pitchFamily="18" charset="0"/>
                <a:cs typeface="Calibri" panose="020F0502020204030204" pitchFamily="34" charset="0"/>
              </a:rPr>
              <a:t>Tukitaso 500€/ha</a:t>
            </a:r>
            <a:endParaRPr lang="fi-FI" altLang="fi-FI" sz="1600" noProof="0" dirty="0">
              <a:ea typeface="Georgia" panose="02040502050405020303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456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Valinnaiset lohkokohtaiset toimenpiteet: Valumavesien hallinta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0314" y="1694577"/>
            <a:ext cx="11080968" cy="2147581"/>
          </a:xfrm>
        </p:spPr>
        <p:txBody>
          <a:bodyPr>
            <a:noAutofit/>
          </a:bodyPr>
          <a:lstStyle/>
          <a:p>
            <a: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 panose="020B0604020202020204" pitchFamily="34" charset="0"/>
              <a:buChar char="•"/>
            </a:pPr>
            <a:r>
              <a:rPr lang="fi-FI" altLang="fi-FI" sz="1800" dirty="0">
                <a:latin typeface="+mn-lt"/>
              </a:rPr>
              <a:t>Muista ilmoittaa peltotukihaulla vuonna 2024 sama ala valumavesien hallintaan kuin vuonna 2023 </a:t>
            </a:r>
          </a:p>
          <a:p>
            <a:r>
              <a:rPr lang="fi-FI" sz="1800" noProof="0" dirty="0">
                <a:latin typeface="+mn-lt"/>
              </a:rPr>
              <a:t>Alan on oltava</a:t>
            </a:r>
          </a:p>
          <a:p>
            <a:pPr marL="457200" lvl="1" indent="0">
              <a:buNone/>
            </a:pPr>
            <a:r>
              <a:rPr lang="fi-FI" sz="1800" noProof="0" dirty="0">
                <a:latin typeface="+mn-lt"/>
              </a:rPr>
              <a:t>1. Turvemaata (viljavuustutkimus pitää olla </a:t>
            </a:r>
            <a:r>
              <a:rPr lang="fi-FI" sz="1800" b="1" noProof="0" dirty="0">
                <a:latin typeface="+mn-lt"/>
              </a:rPr>
              <a:t>30.9. mennessä</a:t>
            </a:r>
            <a:r>
              <a:rPr lang="fi-FI" sz="1800" noProof="0" dirty="0">
                <a:latin typeface="+mn-lt"/>
              </a:rPr>
              <a:t>) </a:t>
            </a:r>
          </a:p>
          <a:p>
            <a:pPr marL="457200" lvl="1" indent="0">
              <a:buNone/>
            </a:pPr>
            <a:r>
              <a:rPr lang="fi-FI" sz="1800" noProof="0" dirty="0">
                <a:latin typeface="+mn-lt"/>
              </a:rPr>
              <a:t>2. Hapanta sulfaattimaata </a:t>
            </a:r>
          </a:p>
          <a:p>
            <a:pPr marL="457200" lvl="1" indent="0">
              <a:buNone/>
            </a:pPr>
            <a:r>
              <a:rPr lang="fi-FI" sz="1800" noProof="0" dirty="0">
                <a:latin typeface="+mn-lt"/>
              </a:rPr>
              <a:t>	a)Näytteen perusteella (analyysitulos </a:t>
            </a:r>
            <a:r>
              <a:rPr lang="fi-FI" sz="1800" dirty="0">
                <a:latin typeface="+mn-lt"/>
              </a:rPr>
              <a:t>pitää</a:t>
            </a:r>
            <a:r>
              <a:rPr lang="fi-FI" sz="1800" noProof="0" dirty="0">
                <a:latin typeface="+mn-lt"/>
              </a:rPr>
              <a:t> olla </a:t>
            </a:r>
            <a:r>
              <a:rPr lang="fi-FI" sz="1800" b="1" noProof="0" dirty="0">
                <a:latin typeface="+mn-lt"/>
              </a:rPr>
              <a:t>30.9. mennessä</a:t>
            </a:r>
            <a:r>
              <a:rPr lang="fi-FI" sz="1800" noProof="0" dirty="0">
                <a:latin typeface="+mn-lt"/>
              </a:rPr>
              <a:t>)</a:t>
            </a:r>
            <a:endParaRPr lang="fi-FI" sz="1800" dirty="0">
              <a:latin typeface="+mn-lt"/>
            </a:endParaRPr>
          </a:p>
          <a:p>
            <a:pPr marL="914400" lvl="2" indent="0">
              <a:buNone/>
            </a:pPr>
            <a:r>
              <a:rPr lang="fi-FI" sz="1800" dirty="0">
                <a:latin typeface="+mn-lt"/>
              </a:rPr>
              <a:t>b)Geologian tutkimuskeskuksen kartan perusteella </a:t>
            </a:r>
            <a:r>
              <a:rPr lang="fi-FI" noProof="0" dirty="0"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https://gtkdata.gtk.fi/hasu/index.html</a:t>
            </a:r>
            <a:r>
              <a:rPr lang="fi-FI" noProof="0" dirty="0">
                <a:latin typeface="+mn-lt"/>
              </a:rPr>
              <a:t> (</a:t>
            </a:r>
            <a:r>
              <a:rPr lang="fi-FI" noProof="0" dirty="0" err="1">
                <a:latin typeface="+mn-lt"/>
              </a:rPr>
              <a:t>vipussa</a:t>
            </a:r>
            <a:r>
              <a:rPr lang="fi-FI" noProof="0" dirty="0">
                <a:latin typeface="+mn-lt"/>
              </a:rPr>
              <a:t> karttataso)</a:t>
            </a:r>
          </a:p>
          <a:p>
            <a:pPr marL="457200" lvl="1" indent="0">
              <a:buNone/>
            </a:pPr>
            <a:r>
              <a:rPr lang="fi-FI" sz="1800" noProof="0" dirty="0">
                <a:latin typeface="+mn-lt"/>
              </a:rPr>
              <a:t>3. Edellisellä kaudella valumavesien toimenpiteessä ollutta alaa.</a:t>
            </a:r>
          </a:p>
          <a:p>
            <a:r>
              <a:rPr lang="fi-FI" sz="1800" noProof="0" dirty="0">
                <a:latin typeface="+mn-lt"/>
              </a:rPr>
              <a:t>Ojastokartta on oltava </a:t>
            </a:r>
            <a:r>
              <a:rPr lang="fi-FI" sz="1800" b="1" noProof="0" dirty="0">
                <a:latin typeface="+mn-lt"/>
              </a:rPr>
              <a:t>30.9. mennessä</a:t>
            </a:r>
            <a:r>
              <a:rPr lang="fi-FI" sz="1800" noProof="0" dirty="0">
                <a:latin typeface="+mn-lt"/>
              </a:rPr>
              <a:t>.</a:t>
            </a:r>
          </a:p>
          <a:p>
            <a:r>
              <a:rPr lang="fi-FI" sz="1800" noProof="0" dirty="0">
                <a:latin typeface="+mn-lt"/>
              </a:rPr>
              <a:t>Toimenpiteen järjestelmän tulee oltava valmiina ennen sitoumusvuoden alkua (30.4. mennessä)</a:t>
            </a:r>
          </a:p>
          <a:p>
            <a:r>
              <a:rPr lang="fi-FI" sz="1800" noProof="0" dirty="0">
                <a:latin typeface="+mn-lt"/>
              </a:rPr>
              <a:t>Haku:</a:t>
            </a:r>
          </a:p>
          <a:p>
            <a:pPr lvl="1"/>
            <a:r>
              <a:rPr lang="fi-FI" sz="1600" noProof="0" dirty="0">
                <a:latin typeface="+mn-lt"/>
              </a:rPr>
              <a:t>Peltotukien haussa valitaan toimenpide ja ilmoitetaan peruslohkot. </a:t>
            </a:r>
          </a:p>
          <a:p>
            <a:pPr lvl="1"/>
            <a:r>
              <a:rPr lang="fi-FI" sz="1600" b="1" noProof="0" dirty="0">
                <a:latin typeface="+mn-lt"/>
              </a:rPr>
              <a:t>Syysilmoituksella</a:t>
            </a:r>
            <a:r>
              <a:rPr lang="fi-FI" sz="1600" noProof="0" dirty="0">
                <a:latin typeface="+mn-lt"/>
              </a:rPr>
              <a:t> ilmoitetaan toimenpiteen ala peruslohkoille.</a:t>
            </a:r>
          </a:p>
        </p:txBody>
      </p:sp>
    </p:spTree>
    <p:extLst>
      <p:ext uri="{BB962C8B-B14F-4D97-AF65-F5344CB8AC3E}">
        <p14:creationId xmlns:p14="http://schemas.microsoft.com/office/powerpoint/2010/main" val="26586578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/>
          </a:bodyPr>
          <a:lstStyle/>
          <a:p>
            <a:r>
              <a:rPr lang="fi-FI" dirty="0"/>
              <a:t>Valinnaiset lohkokohtaiset toimenpiteet: Valumavesien hallinta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613572"/>
            <a:ext cx="11080968" cy="2147581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700" b="1" noProof="0" dirty="0">
                <a:ea typeface="Calibri" panose="020F0502020204030204" pitchFamily="34" charset="0"/>
                <a:cs typeface="Calibri" panose="020F0502020204030204" pitchFamily="34" charset="0"/>
              </a:rPr>
              <a:t>Säätösalaojitus 77€/ha</a:t>
            </a:r>
          </a:p>
          <a:p>
            <a:pPr>
              <a:defRPr/>
            </a:pPr>
            <a:r>
              <a:rPr lang="fi-FI" altLang="fi-FI" sz="1700" noProof="0" dirty="0">
                <a:ea typeface="Georgia" panose="02040502050405020303" pitchFamily="18" charset="0"/>
                <a:cs typeface="Georgia" panose="02040502050405020303" pitchFamily="18" charset="0"/>
              </a:rPr>
              <a:t>Säätökaivoilla tai muilla padotuslaitteilla säädetään salaojitetun alueen veden korkeutta.</a:t>
            </a:r>
          </a:p>
          <a:p>
            <a:pPr>
              <a:defRPr/>
            </a:pPr>
            <a:r>
              <a:rPr lang="fi-FI" altLang="fi-FI" sz="1700" noProof="0" dirty="0">
                <a:ea typeface="Georgia" panose="02040502050405020303" pitchFamily="18" charset="0"/>
                <a:cs typeface="Georgia" panose="02040502050405020303" pitchFamily="18" charset="0"/>
              </a:rPr>
              <a:t>Padotusta on hoidettava sää- ja kasvuolosuhteiden ja viljelytoimenpiteiden mukaan.</a:t>
            </a:r>
          </a:p>
          <a:p>
            <a:pPr>
              <a:defRPr/>
            </a:pPr>
            <a:r>
              <a:rPr lang="fi-FI" altLang="fi-FI" sz="1700" noProof="0" dirty="0">
                <a:ea typeface="Georgia" panose="02040502050405020303" pitchFamily="18" charset="0"/>
                <a:cs typeface="Georgia" panose="02040502050405020303" pitchFamily="18" charset="0"/>
              </a:rPr>
              <a:t>Ajanjaksoina, jolloin pellolla ei tehdä viljelytoimenpiteitä, on käytettävä padotuskorkeutta, joka nostaa pohjaveden pinnan lohkolla mahdollisimman korkealle .</a:t>
            </a:r>
          </a:p>
          <a:p>
            <a:pPr>
              <a:defRPr/>
            </a:pPr>
            <a:r>
              <a:rPr lang="fi-FI" altLang="fi-FI" sz="1700" noProof="0" dirty="0">
                <a:ea typeface="Georgia" panose="02040502050405020303" pitchFamily="18" charset="0"/>
                <a:cs typeface="Georgia" panose="02040502050405020303" pitchFamily="18" charset="0"/>
              </a:rPr>
              <a:t>Padotuslaitteiden kunnosta on huolehdittava.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altLang="fi-FI" sz="1700" b="1" dirty="0" err="1">
                <a:ea typeface="Georgia" panose="02040502050405020303" pitchFamily="18" charset="0"/>
                <a:cs typeface="Georgia" panose="02040502050405020303" pitchFamily="18" charset="0"/>
              </a:rPr>
              <a:t>Altakastelu</a:t>
            </a:r>
            <a:r>
              <a:rPr lang="fi-FI" altLang="fi-FI" sz="1700" b="1" dirty="0">
                <a:ea typeface="Georgia" panose="02040502050405020303" pitchFamily="18" charset="0"/>
                <a:cs typeface="Georgia" panose="02040502050405020303" pitchFamily="18" charset="0"/>
              </a:rPr>
              <a:t> ja kuivatusvesien kierrätys 214€/ha</a:t>
            </a:r>
          </a:p>
          <a:p>
            <a:pPr>
              <a:defRPr/>
            </a:pPr>
            <a:r>
              <a:rPr lang="fi-FI" altLang="fi-FI" sz="1700" dirty="0" err="1">
                <a:ea typeface="Georgia" panose="02040502050405020303" pitchFamily="18" charset="0"/>
                <a:cs typeface="Georgia" panose="02040502050405020303" pitchFamily="18" charset="0"/>
              </a:rPr>
              <a:t>Altakastelussa</a:t>
            </a:r>
            <a:r>
              <a:rPr lang="fi-FI" altLang="fi-FI" sz="1700" dirty="0">
                <a:ea typeface="Georgia" panose="02040502050405020303" pitchFamily="18" charset="0"/>
                <a:cs typeface="Georgia" panose="02040502050405020303" pitchFamily="18" charset="0"/>
              </a:rPr>
              <a:t> salaojastojen kautta säädetään kastelua ja kuivatusta.</a:t>
            </a:r>
          </a:p>
          <a:p>
            <a:pPr>
              <a:defRPr/>
            </a:pPr>
            <a:r>
              <a:rPr lang="fi-FI" altLang="fi-FI" sz="1700" dirty="0">
                <a:ea typeface="Georgia" panose="02040502050405020303" pitchFamily="18" charset="0"/>
                <a:cs typeface="Georgia" panose="02040502050405020303" pitchFamily="18" charset="0"/>
              </a:rPr>
              <a:t>Kuivatusvesien kierrätyksessä valumavedet on varastoitava altaaseen.</a:t>
            </a:r>
          </a:p>
          <a:p>
            <a:pPr>
              <a:defRPr/>
            </a:pPr>
            <a:r>
              <a:rPr lang="fi-FI" altLang="fi-FI" sz="1700" dirty="0" err="1">
                <a:ea typeface="Georgia" panose="02040502050405020303" pitchFamily="18" charset="0"/>
                <a:cs typeface="Georgia" panose="02040502050405020303" pitchFamily="18" charset="0"/>
              </a:rPr>
              <a:t>Altakastelun</a:t>
            </a:r>
            <a:r>
              <a:rPr lang="fi-FI" altLang="fi-FI" sz="1700" dirty="0">
                <a:ea typeface="Georgia" panose="02040502050405020303" pitchFamily="18" charset="0"/>
                <a:cs typeface="Georgia" panose="02040502050405020303" pitchFamily="18" charset="0"/>
              </a:rPr>
              <a:t> tai kuivatusvesien kierrätyksen hoitotoimenpiteenä ojastoihin on johdettava kasteluvettä luonnonvesistä pumppaamalla tai painovoimaisesti johtamalla.</a:t>
            </a:r>
          </a:p>
          <a:p>
            <a:pPr>
              <a:defRPr/>
            </a:pPr>
            <a:r>
              <a:rPr lang="fi-FI" altLang="fi-FI" sz="1700" dirty="0">
                <a:ea typeface="Georgia" panose="02040502050405020303" pitchFamily="18" charset="0"/>
                <a:cs typeface="Georgia" panose="02040502050405020303" pitchFamily="18" charset="0"/>
              </a:rPr>
              <a:t>Kasteluvesi voidaan johtaa salaojaojastoon joko ojaston ylä- tai alapäästä.</a:t>
            </a:r>
          </a:p>
          <a:p>
            <a:pPr>
              <a:defRPr/>
            </a:pPr>
            <a:r>
              <a:rPr lang="fi-FI" altLang="fi-FI" sz="1700" dirty="0">
                <a:ea typeface="Georgia" panose="02040502050405020303" pitchFamily="18" charset="0"/>
                <a:cs typeface="Georgia" panose="02040502050405020303" pitchFamily="18" charset="0"/>
              </a:rPr>
              <a:t>Vesi on padottava säätökaivojen tai muiden padotuslaitteiden avulla alueen salaojaojastoihin.</a:t>
            </a:r>
          </a:p>
          <a:p>
            <a:pPr>
              <a:defRPr/>
            </a:pPr>
            <a:endParaRPr lang="fi-FI" altLang="fi-FI" sz="1800" noProof="0" dirty="0">
              <a:latin typeface="Calibri" panose="020F0502020204030204" pitchFamily="34" charset="0"/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B1D9C3BC-BECA-3DAA-0923-A7219F81AF93}"/>
              </a:ext>
            </a:extLst>
          </p:cNvPr>
          <p:cNvSpPr txBox="1"/>
          <p:nvPr/>
        </p:nvSpPr>
        <p:spPr>
          <a:xfrm>
            <a:off x="8925885" y="5254260"/>
            <a:ext cx="293055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b="0" i="0" dirty="0">
                <a:solidFill>
                  <a:srgbClr val="343841"/>
                </a:solidFill>
                <a:effectLst/>
                <a:latin typeface="Roboto" panose="02000000000000000000" pitchFamily="2" charset="0"/>
              </a:rPr>
              <a:t>Tee lohkokohtaisia muistiinpanoja toimenpiteiden toteutuksesta. Merkitse niihin säätö-, hoito- ja huoltotoimenpiteet sekä niiden ajankohdat.</a:t>
            </a:r>
            <a:endParaRPr lang="fi-FI" sz="1400" dirty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2D553A86-2A80-9FEB-274D-3D7152A379E5}"/>
              </a:ext>
            </a:extLst>
          </p:cNvPr>
          <p:cNvSpPr/>
          <p:nvPr/>
        </p:nvSpPr>
        <p:spPr>
          <a:xfrm>
            <a:off x="8802848" y="5076884"/>
            <a:ext cx="3176631" cy="1510018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2639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Valinnaiset lohkokohtaiset toimenpiteet: Kiertotalouden edistäminen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603740"/>
            <a:ext cx="11080968" cy="2147581"/>
          </a:xfrm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Viljelijän on joko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levitettävä peltolohkolle sijoittavilla tai multaavilla laitteilla lietelantaa, virtsaa, lietelannasta erotettua nestejaetta tai nestemäistä orgaanista lannoitetta vähintään 15m</a:t>
            </a:r>
            <a:r>
              <a:rPr lang="fi-FI" sz="1800" baseline="30000" dirty="0"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/ha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tai lisättävä peltolohkolle orgaanista materiaalia (esim. kuivalanta) vähintään 10m</a:t>
            </a:r>
            <a:r>
              <a:rPr lang="fi-FI" sz="1800" baseline="30000" dirty="0"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/ha, jonka kuiva-ainepitoisuus on vähintään 20%. </a:t>
            </a:r>
          </a:p>
          <a:p>
            <a:pPr marL="0" indent="0">
              <a:buNone/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huom. </a:t>
            </a: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Korkean ravinnepitoisuuden sisältävien aineiden, joiden fosforipitoisuus on vähintään 3 kilogrammaa 	kuutiometriä kohden, levitysmäärän on oltava vähintään 5 kuutiometriä hehtaarille</a:t>
            </a:r>
          </a:p>
          <a:p>
            <a:pPr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Sijoittamalla levitettävä lietelanta ja vastaavat aineet voivat olla peräisin aktiiviviljelijän omalta tilalta tai muualta. </a:t>
            </a:r>
          </a:p>
          <a:p>
            <a:pPr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Orgaanisena aineena levitettävästä kuivalannasta ei myönnetä ympäristökorvausta, jos se on peräisin korvausta hakevan aktiiviviljelijän hallinnassa olevalta maatilalta. </a:t>
            </a:r>
          </a:p>
          <a:p>
            <a:pPr lvl="1"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Korvauksen saa, jos kuivalanta kierrätetään biokaasulaitoksen kautta</a:t>
            </a:r>
          </a:p>
          <a:p>
            <a:pPr>
              <a:defRPr/>
            </a:pPr>
            <a:r>
              <a:rPr lang="fi-FI" altLang="fi-FI" sz="1800" noProof="0" dirty="0">
                <a:ea typeface="Georgia" panose="02040502050405020303" pitchFamily="18" charset="0"/>
                <a:cs typeface="Georgia" panose="02040502050405020303" pitchFamily="18" charset="0"/>
              </a:rPr>
              <a:t>Muista valita toimenpide jo peltotukien haussa!</a:t>
            </a:r>
          </a:p>
          <a:p>
            <a:pPr lvl="1">
              <a:defRPr/>
            </a:pPr>
            <a:r>
              <a:rPr lang="fi-FI" altLang="fi-FI" sz="1800" b="1" dirty="0">
                <a:ea typeface="Georgia" panose="02040502050405020303" pitchFamily="18" charset="0"/>
                <a:cs typeface="Georgia" panose="02040502050405020303" pitchFamily="18" charset="0"/>
              </a:rPr>
              <a:t>A</a:t>
            </a:r>
            <a:r>
              <a:rPr lang="fi-FI" altLang="fi-FI" sz="1800" b="1" noProof="0" dirty="0" err="1">
                <a:ea typeface="Georgia" panose="02040502050405020303" pitchFamily="18" charset="0"/>
                <a:cs typeface="Georgia" panose="02040502050405020303" pitchFamily="18" charset="0"/>
              </a:rPr>
              <a:t>lat</a:t>
            </a:r>
            <a:r>
              <a:rPr lang="fi-FI" altLang="fi-FI" sz="1800" b="1" noProof="0" dirty="0">
                <a:ea typeface="Georgia" panose="02040502050405020303" pitchFamily="18" charset="0"/>
                <a:cs typeface="Georgia" panose="02040502050405020303" pitchFamily="18" charset="0"/>
              </a:rPr>
              <a:t> ilmoitetaan vasta syysilmoituksella</a:t>
            </a:r>
            <a:r>
              <a:rPr lang="fi-FI" altLang="fi-FI" sz="1800" b="1" noProof="0" dirty="0">
                <a:latin typeface="Calibri" panose="020F050202020403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.</a:t>
            </a:r>
            <a:endParaRPr lang="fi-FI" sz="18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fi-FI" sz="1800" dirty="0">
                <a:ea typeface="Calibri" panose="020F0502020204030204" pitchFamily="34" charset="0"/>
                <a:cs typeface="Calibri" panose="020F0502020204030204" pitchFamily="34" charset="0"/>
              </a:rPr>
              <a:t>Tukitaso 37€/ha ja maksetaan enintään 80% korvauskelpoisesta alasta</a:t>
            </a:r>
          </a:p>
          <a:p>
            <a:pPr marL="457200" lvl="1" indent="0">
              <a:buNone/>
              <a:defRPr/>
            </a:pPr>
            <a:endParaRPr lang="fi-FI" altLang="fi-FI" sz="1800" noProof="0" dirty="0">
              <a:ea typeface="Georgia" panose="02040502050405020303" pitchFamily="18" charset="0"/>
              <a:cs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262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i-FI" dirty="0"/>
              <a:t>Valinnaiset lohkokohtaiset toimenpiteet: Lintupellot (</a:t>
            </a:r>
            <a:r>
              <a:rPr lang="fi-FI" sz="4400" dirty="0">
                <a:ea typeface="Calibri" panose="020F0502020204030204" pitchFamily="34" charset="0"/>
                <a:cs typeface="Calibri" panose="020F0502020204030204" pitchFamily="34" charset="0"/>
              </a:rPr>
              <a:t>Ei Siikalatvan </a:t>
            </a:r>
            <a:r>
              <a:rPr lang="fi-FI" sz="4400" dirty="0" err="1">
                <a:ea typeface="Calibri" panose="020F0502020204030204" pitchFamily="34" charset="0"/>
                <a:cs typeface="Calibri" panose="020F0502020204030204" pitchFamily="34" charset="0"/>
              </a:rPr>
              <a:t>YTAlla</a:t>
            </a:r>
            <a:r>
              <a:rPr lang="fi-FI" sz="4400" dirty="0"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753300"/>
            <a:ext cx="11080968" cy="21475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fi-FI" sz="1900" noProof="0" dirty="0">
                <a:ea typeface="Calibri" panose="020F0502020204030204" pitchFamily="34" charset="0"/>
                <a:cs typeface="Calibri" panose="020F0502020204030204" pitchFamily="34" charset="0"/>
              </a:rPr>
              <a:t>Viljelijä voi valita toimenpiteen lohkoille, jotka on tunnistettu paikkatietoaineiston perusteella luonnonvaraisten kurkien, hanhien tai joutsenten merkittäviksi muutonaikaisiksi levähdys- ja ruokailupaikoiksi.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fi-FI" sz="1900" noProof="0" dirty="0" err="1">
                <a:ea typeface="Calibri" panose="020F0502020204030204" pitchFamily="34" charset="0"/>
                <a:cs typeface="Calibri" panose="020F0502020204030204" pitchFamily="34" charset="0"/>
              </a:rPr>
              <a:t>Vipussa</a:t>
            </a:r>
            <a:r>
              <a:rPr lang="fi-FI" sz="1900" noProof="0" dirty="0">
                <a:ea typeface="Calibri" panose="020F0502020204030204" pitchFamily="34" charset="0"/>
                <a:cs typeface="Calibri" panose="020F0502020204030204" pitchFamily="34" charset="0"/>
              </a:rPr>
              <a:t> on karttataso, jossa näkyy alat, joille tätä toimenpidettä voi </a:t>
            </a:r>
            <a:r>
              <a:rPr lang="fi-FI" sz="1900" dirty="0">
                <a:ea typeface="Calibri" panose="020F0502020204030204" pitchFamily="34" charset="0"/>
                <a:cs typeface="Calibri" panose="020F0502020204030204" pitchFamily="34" charset="0"/>
              </a:rPr>
              <a:t>ilmoittaa </a:t>
            </a:r>
            <a:endParaRPr lang="fi-FI" sz="1900" b="1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fi-FI" sz="1900" noProof="0" dirty="0">
                <a:ea typeface="Calibri" panose="020F0502020204030204" pitchFamily="34" charset="0"/>
                <a:cs typeface="Calibri" panose="020F0502020204030204" pitchFamily="34" charset="0"/>
              </a:rPr>
              <a:t>Viljelijän on viljeltävä lintujen suosimia tuotantokasveja tavanomaisen viljelykäytännön mukaan tavoitteena normaalisatoa tuottava kasvusto. </a:t>
            </a:r>
          </a:p>
          <a:p>
            <a:r>
              <a:rPr lang="fi-FI" altLang="fi-FI" sz="1900" noProof="0" dirty="0">
                <a:ea typeface="Georgia" panose="02040502050405020303" pitchFamily="18" charset="0"/>
                <a:cs typeface="Calibri" panose="020F0502020204030204" pitchFamily="34" charset="0"/>
              </a:rPr>
              <a:t>Lohkon tai sen osan kasvuston käyttö lintuparvien levähdykseen ja lintujen laajamittaisen ravinnonhankintaan levähdykseen tulee dokumentoida.</a:t>
            </a:r>
            <a:endParaRPr lang="fi-FI" altLang="fi-FI" sz="1900" dirty="0">
              <a:ea typeface="Georgia" panose="02040502050405020303" pitchFamily="18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fi-FI" sz="1900" noProof="0" dirty="0">
                <a:ea typeface="Calibri" panose="020F0502020204030204" pitchFamily="34" charset="0"/>
                <a:cs typeface="Calibri" panose="020F0502020204030204" pitchFamily="34" charset="0"/>
              </a:rPr>
              <a:t>Viljelijä ilmoittaa </a:t>
            </a:r>
            <a:r>
              <a:rPr lang="fi-FI" sz="1900" dirty="0">
                <a:ea typeface="Calibri" panose="020F0502020204030204" pitchFamily="34" charset="0"/>
                <a:cs typeface="Calibri" panose="020F0502020204030204" pitchFamily="34" charset="0"/>
              </a:rPr>
              <a:t>Peltotukien haussa </a:t>
            </a:r>
            <a:r>
              <a:rPr lang="fi-FI" sz="1900" noProof="0" dirty="0">
                <a:ea typeface="Calibri" panose="020F0502020204030204" pitchFamily="34" charset="0"/>
                <a:cs typeface="Calibri" panose="020F0502020204030204" pitchFamily="34" charset="0"/>
              </a:rPr>
              <a:t>ne lohkot, joilla kurjet, hanhet tai joutsenet saavat ruokailla häiriöttömästi.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defRPr/>
            </a:pPr>
            <a:r>
              <a:rPr lang="fi-FI" sz="1900" noProof="0" dirty="0">
                <a:ea typeface="Calibri" panose="020F0502020204030204" pitchFamily="34" charset="0"/>
                <a:cs typeface="Calibri" panose="020F0502020204030204" pitchFamily="34" charset="0"/>
              </a:rPr>
              <a:t>Vipuun muodostetaan viljelijän hallinnassa lähekkäin olevista aloista erillisalueet, jos ala on vähintään 10 hehtaaria.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fi-FI" altLang="fi-FI" sz="1900" noProof="0" dirty="0">
                <a:ea typeface="Calibri" panose="020F0502020204030204" pitchFamily="34" charset="0"/>
                <a:cs typeface="Times New Roman" panose="02020603050405020304" pitchFamily="18" charset="0"/>
              </a:rPr>
              <a:t>Syysilmoituksella ilmoitetaan ala peruslohkolle, jossa linnut ovat aiheuttaneet vauriota.</a:t>
            </a:r>
          </a:p>
          <a:p>
            <a:r>
              <a:rPr lang="fi-FI" sz="1900" noProof="0" dirty="0">
                <a:ea typeface="Calibri" panose="020F0502020204030204" pitchFamily="34" charset="0"/>
                <a:cs typeface="Calibri" panose="020F0502020204030204" pitchFamily="34" charset="0"/>
              </a:rPr>
              <a:t>Viljelijä voi saada maksun enintään 50 prosentille korvauskelpoisesta alasta (600€/ha).</a:t>
            </a:r>
          </a:p>
        </p:txBody>
      </p:sp>
    </p:spTree>
    <p:extLst>
      <p:ext uri="{BB962C8B-B14F-4D97-AF65-F5344CB8AC3E}">
        <p14:creationId xmlns:p14="http://schemas.microsoft.com/office/powerpoint/2010/main" val="415691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959E21-744B-46D1-A19E-88885E3F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Ympäristösitoumus 2023-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185D0B-80F9-4197-B4B4-53C19932DD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5 vuoden sitoumus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sz="1600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Kaikki korvauskelpoiset lohkot ovat sitoumuslohkoja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</a:rPr>
              <a:t>Pääsääntöisesti sitoumukset annettu vuonna 2023</a:t>
            </a:r>
          </a:p>
          <a:p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  <a:sym typeface="Wingdings" panose="05000000000000000000" pitchFamily="2" charset="2"/>
              </a:rPr>
              <a:t>	muista hakea ympäristökorvauksen maksua vuosittain!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altLang="fi-FI" dirty="0">
                <a:latin typeface="+mn-lt"/>
                <a:ea typeface="Georgia" panose="02040502050405020303" pitchFamily="18" charset="0"/>
                <a:cs typeface="Georgia" panose="02040502050405020303" pitchFamily="18" charset="0"/>
                <a:sym typeface="Wingdings" panose="05000000000000000000" pitchFamily="2" charset="2"/>
              </a:rPr>
              <a:t>Uusia sitoumuksia voi antaa vuonna 2024</a:t>
            </a:r>
          </a:p>
        </p:txBody>
      </p:sp>
    </p:spTree>
    <p:extLst>
      <p:ext uri="{BB962C8B-B14F-4D97-AF65-F5344CB8AC3E}">
        <p14:creationId xmlns:p14="http://schemas.microsoft.com/office/powerpoint/2010/main" val="77127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90A48B6-108D-5A92-E660-807510629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23427" y="2701255"/>
            <a:ext cx="248363" cy="616466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107" y="276837"/>
            <a:ext cx="10515600" cy="1325563"/>
          </a:xfrm>
        </p:spPr>
        <p:txBody>
          <a:bodyPr/>
          <a:lstStyle/>
          <a:p>
            <a:r>
              <a:rPr lang="fi-FI" dirty="0"/>
              <a:t>Ympäristökorvaus</a:t>
            </a:r>
          </a:p>
        </p:txBody>
      </p:sp>
      <p:graphicFrame>
        <p:nvGraphicFramePr>
          <p:cNvPr id="7" name="Sisällön paikkamerkki 6">
            <a:extLst>
              <a:ext uri="{FF2B5EF4-FFF2-40B4-BE49-F238E27FC236}">
                <a16:creationId xmlns:a16="http://schemas.microsoft.com/office/drawing/2014/main" id="{E6BD8F3E-E89B-391A-E7FE-D0F29F1E572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24302085"/>
              </p:ext>
            </p:extLst>
          </p:nvPr>
        </p:nvGraphicFramePr>
        <p:xfrm>
          <a:off x="285226" y="570451"/>
          <a:ext cx="11518084" cy="6073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kstiruutu 11">
            <a:extLst>
              <a:ext uri="{FF2B5EF4-FFF2-40B4-BE49-F238E27FC236}">
                <a16:creationId xmlns:a16="http://schemas.microsoft.com/office/drawing/2014/main" id="{E6CD0A00-1B68-0318-1586-BACFBA6F1343}"/>
              </a:ext>
            </a:extLst>
          </p:cNvPr>
          <p:cNvSpPr txBox="1"/>
          <p:nvPr/>
        </p:nvSpPr>
        <p:spPr>
          <a:xfrm>
            <a:off x="1207405" y="2112605"/>
            <a:ext cx="2751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Kaikkien tulee noudattaa</a:t>
            </a:r>
          </a:p>
        </p:txBody>
      </p:sp>
      <p:sp>
        <p:nvSpPr>
          <p:cNvPr id="14" name="Oikea aaltosulje 13">
            <a:extLst>
              <a:ext uri="{FF2B5EF4-FFF2-40B4-BE49-F238E27FC236}">
                <a16:creationId xmlns:a16="http://schemas.microsoft.com/office/drawing/2014/main" id="{CAB98399-AE78-E163-77DD-5FE807B85A89}"/>
              </a:ext>
            </a:extLst>
          </p:cNvPr>
          <p:cNvSpPr/>
          <p:nvPr/>
        </p:nvSpPr>
        <p:spPr>
          <a:xfrm rot="16200000">
            <a:off x="2107131" y="1193751"/>
            <a:ext cx="647158" cy="3468848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Oikea aaltosulje 14">
            <a:extLst>
              <a:ext uri="{FF2B5EF4-FFF2-40B4-BE49-F238E27FC236}">
                <a16:creationId xmlns:a16="http://schemas.microsoft.com/office/drawing/2014/main" id="{6F48F3E3-12A9-3B78-D619-87B760BA68FC}"/>
              </a:ext>
            </a:extLst>
          </p:cNvPr>
          <p:cNvSpPr/>
          <p:nvPr/>
        </p:nvSpPr>
        <p:spPr>
          <a:xfrm rot="16200000">
            <a:off x="5712220" y="1304822"/>
            <a:ext cx="631318" cy="3262548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Tekstiruutu 15">
            <a:extLst>
              <a:ext uri="{FF2B5EF4-FFF2-40B4-BE49-F238E27FC236}">
                <a16:creationId xmlns:a16="http://schemas.microsoft.com/office/drawing/2014/main" id="{9D912070-D15E-9971-5E3B-68FB0B164723}"/>
              </a:ext>
            </a:extLst>
          </p:cNvPr>
          <p:cNvSpPr txBox="1"/>
          <p:nvPr/>
        </p:nvSpPr>
        <p:spPr>
          <a:xfrm>
            <a:off x="4685251" y="1974106"/>
            <a:ext cx="2709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Valittava vuosittain kaksi toimenpidettä</a:t>
            </a:r>
          </a:p>
        </p:txBody>
      </p:sp>
      <p:sp>
        <p:nvSpPr>
          <p:cNvPr id="17" name="Oikea aaltosulje 16">
            <a:extLst>
              <a:ext uri="{FF2B5EF4-FFF2-40B4-BE49-F238E27FC236}">
                <a16:creationId xmlns:a16="http://schemas.microsoft.com/office/drawing/2014/main" id="{1D1009A9-1167-D6EE-3394-5DF03214D8B4}"/>
              </a:ext>
            </a:extLst>
          </p:cNvPr>
          <p:cNvSpPr/>
          <p:nvPr/>
        </p:nvSpPr>
        <p:spPr>
          <a:xfrm rot="16200000">
            <a:off x="9330222" y="1296899"/>
            <a:ext cx="647159" cy="3262550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Tekstiruutu 17">
            <a:extLst>
              <a:ext uri="{FF2B5EF4-FFF2-40B4-BE49-F238E27FC236}">
                <a16:creationId xmlns:a16="http://schemas.microsoft.com/office/drawing/2014/main" id="{446C8DA1-A662-9C46-F64F-D336311D2C77}"/>
              </a:ext>
            </a:extLst>
          </p:cNvPr>
          <p:cNvSpPr txBox="1"/>
          <p:nvPr/>
        </p:nvSpPr>
        <p:spPr>
          <a:xfrm>
            <a:off x="8847409" y="2112605"/>
            <a:ext cx="1612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Vapaaehtoisia</a:t>
            </a:r>
          </a:p>
        </p:txBody>
      </p:sp>
    </p:spTree>
    <p:extLst>
      <p:ext uri="{BB962C8B-B14F-4D97-AF65-F5344CB8AC3E}">
        <p14:creationId xmlns:p14="http://schemas.microsoft.com/office/powerpoint/2010/main" val="3580818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Yleiset tilakohtaiset toimenpiteet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905743"/>
            <a:ext cx="11080968" cy="21475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dirty="0"/>
              <a:t>Näitä kolmea tilakohtaista toimenpidettä tulee ympäristökorvaukseen sitoutuneiden tilojen noudattaa koko sitoumuskauden ajan:</a:t>
            </a:r>
          </a:p>
          <a:p>
            <a:pPr marL="0" indent="0">
              <a:buNone/>
              <a:defRPr/>
            </a:pPr>
            <a:endParaRPr lang="fi-FI" dirty="0"/>
          </a:p>
          <a:p>
            <a:pPr lvl="1">
              <a:defRPr/>
            </a:pPr>
            <a:r>
              <a:rPr lang="fi-FI" sz="2800" dirty="0"/>
              <a:t>Viljavuustutkimukset</a:t>
            </a:r>
          </a:p>
          <a:p>
            <a:pPr lvl="1">
              <a:defRPr/>
            </a:pPr>
            <a:r>
              <a:rPr lang="fi-FI" sz="2800" dirty="0"/>
              <a:t>Lohkokohtaiset muistiinpanot</a:t>
            </a:r>
          </a:p>
          <a:p>
            <a:pPr lvl="1">
              <a:defRPr/>
            </a:pPr>
            <a:r>
              <a:rPr lang="fi-FI" sz="2800" dirty="0"/>
              <a:t>Ilmasto- ja ympäristösuunnitelma</a:t>
            </a:r>
          </a:p>
        </p:txBody>
      </p:sp>
    </p:spTree>
    <p:extLst>
      <p:ext uri="{BB962C8B-B14F-4D97-AF65-F5344CB8AC3E}">
        <p14:creationId xmlns:p14="http://schemas.microsoft.com/office/powerpoint/2010/main" val="189959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Yleiset tilakohtaiset toimenpiteet: Viljavuustutkimus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905743"/>
            <a:ext cx="11080968" cy="214758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i-FI" sz="2000" dirty="0"/>
              <a:t>Viljavuustutkimuksen näytteitä on otettava vähintään yksi näyte peruslohkoa kohti. </a:t>
            </a:r>
          </a:p>
          <a:p>
            <a:pPr lvl="1">
              <a:defRPr/>
            </a:pPr>
            <a:r>
              <a:rPr lang="fi-FI" sz="2000" dirty="0"/>
              <a:t>Jos peruslohko on suurempi kuin viisi hehtaaria, on otettava yksi näyte jokaista alkavaa viittä hehtaaria kohti </a:t>
            </a:r>
          </a:p>
          <a:p>
            <a:pPr lvl="1">
              <a:defRPr/>
            </a:pPr>
            <a:r>
              <a:rPr lang="fi-FI" sz="2000" dirty="0"/>
              <a:t>Peruslohkoilla, jotka ovat 0,5 hehtaarin suuruisia tai tätä pienempiä, ei tarvitse ottaa viljavuustutkimusta </a:t>
            </a:r>
          </a:p>
          <a:p>
            <a:pPr>
              <a:defRPr/>
            </a:pPr>
            <a:r>
              <a:rPr lang="fi-FI" sz="2000" dirty="0"/>
              <a:t>•Viljavuustutkimus on tehtävä, kun edellisestä analyysistä on kulunut viisi vuotta </a:t>
            </a:r>
          </a:p>
          <a:p>
            <a:pPr lvl="1">
              <a:defRPr/>
            </a:pPr>
            <a:r>
              <a:rPr lang="fi-FI" sz="2000" dirty="0"/>
              <a:t>Vuonna 2023 hallintaan tulleilta lohkoilta tulee olla viljavuusnäytteet 30.4.2024 mennessä </a:t>
            </a:r>
          </a:p>
          <a:p>
            <a:pPr lvl="1">
              <a:defRPr/>
            </a:pPr>
            <a:r>
              <a:rPr lang="fi-FI" sz="2000" dirty="0"/>
              <a:t>Uusien viljavuustutkimusten tulosten on oltava käytettävissä ennen seuraavaa lannoituskertaa </a:t>
            </a:r>
          </a:p>
          <a:p>
            <a:pPr lvl="1">
              <a:defRPr/>
            </a:pPr>
            <a:r>
              <a:rPr lang="fi-FI" sz="2000" dirty="0">
                <a:solidFill>
                  <a:srgbClr val="FF0000"/>
                </a:solidFill>
              </a:rPr>
              <a:t>Uusilla hallintaan tulevilla lohkoilla tulee olla voimassa oleva viljavuustutkimus ennen lannoitusta, mikäli kyseisiä lohkoa saa ehtojen mukaan lannoittaa. Koskee myös uusia sitoumuksen antajia. </a:t>
            </a:r>
          </a:p>
          <a:p>
            <a:pPr>
              <a:defRPr/>
            </a:pPr>
            <a:r>
              <a:rPr lang="fi-FI" sz="2000" dirty="0"/>
              <a:t> Näyte oltava voimassa korvauskelpoisilta peruslohkoilta, joita voidaan lannoittaa </a:t>
            </a:r>
          </a:p>
          <a:p>
            <a:pPr lvl="1">
              <a:defRPr/>
            </a:pPr>
            <a:r>
              <a:rPr lang="fi-FI" sz="2000" dirty="0"/>
              <a:t>Esim. satokasvit ja monimuotoisuuskasvit.</a:t>
            </a:r>
          </a:p>
          <a:p>
            <a:pPr lvl="1">
              <a:defRPr/>
            </a:pPr>
            <a:r>
              <a:rPr lang="fi-FI" sz="2000" dirty="0"/>
              <a:t>HOX! Korvauskelvottomilta lohkoilta tulee myös olla viljavuustutkimus (ehdollisuus!) </a:t>
            </a:r>
          </a:p>
        </p:txBody>
      </p:sp>
    </p:spTree>
    <p:extLst>
      <p:ext uri="{BB962C8B-B14F-4D97-AF65-F5344CB8AC3E}">
        <p14:creationId xmlns:p14="http://schemas.microsoft.com/office/powerpoint/2010/main" val="708187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Yleiset tilakohtaiset toimenpiteet: Lohkomuistiinpanot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905743"/>
            <a:ext cx="11080968" cy="2147581"/>
          </a:xfrm>
        </p:spPr>
        <p:txBody>
          <a:bodyPr>
            <a:noAutofit/>
          </a:bodyPr>
          <a:lstStyle/>
          <a:p>
            <a:pPr algn="l"/>
            <a:r>
              <a:rPr lang="fi-FI" sz="2000" b="0" i="0" dirty="0">
                <a:solidFill>
                  <a:srgbClr val="343841"/>
                </a:solidFill>
                <a:effectLst/>
              </a:rPr>
              <a:t>Ylläpidä lohkokohtaisia muistiinpanoja perus- ja kasvulohkoista. Lohkokohtaisista muistiinpanoista pitää käydä ilmi: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lohkon tunnus ja pinta-ala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lohkolle kylvetyt kasvit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lannoitus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kalkitus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muokkaus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kastelun käyttö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ojitus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havaitut taudit ja tuholaiset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käytetyt kasvinsuojeluaineet ja -menetelmät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muut vastaavat lohkolla tehtävät viljelyyn ja muuhun maankäyttöön liittyvät toimenpiteet.</a:t>
            </a:r>
          </a:p>
        </p:txBody>
      </p:sp>
    </p:spTree>
    <p:extLst>
      <p:ext uri="{BB962C8B-B14F-4D97-AF65-F5344CB8AC3E}">
        <p14:creationId xmlns:p14="http://schemas.microsoft.com/office/powerpoint/2010/main" val="1611872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Yleiset tilakohtaiset toimenpiteet: Ilmasto- ja ympäristösuunnitelma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516" y="1905743"/>
            <a:ext cx="11080968" cy="2147581"/>
          </a:xfrm>
        </p:spPr>
        <p:txBody>
          <a:bodyPr>
            <a:noAutofit/>
          </a:bodyPr>
          <a:lstStyle/>
          <a:p>
            <a:pPr algn="l"/>
            <a:r>
              <a:rPr lang="fi-FI" sz="2000" b="0" i="0" dirty="0">
                <a:solidFill>
                  <a:srgbClr val="343841"/>
                </a:solidFill>
                <a:effectLst/>
              </a:rPr>
              <a:t>Laadi toisena tai kolmantena sitoumusvuonna tilakohtainen ympäristö- ja ilmastosuunnitelma, jossa kartoitetaan tilan ympäristöhaasteita ja kehittämismahdollisuuksia. </a:t>
            </a:r>
          </a:p>
          <a:p>
            <a:pPr lvl="1"/>
            <a:r>
              <a:rPr lang="fi-FI" sz="2000" dirty="0">
                <a:solidFill>
                  <a:srgbClr val="343841"/>
                </a:solidFill>
              </a:rPr>
              <a:t>V</a:t>
            </a:r>
            <a:r>
              <a:rPr lang="fi-FI" sz="2000" b="0" i="0" dirty="0">
                <a:solidFill>
                  <a:srgbClr val="343841"/>
                </a:solidFill>
                <a:effectLst/>
              </a:rPr>
              <a:t>uonna 2023 sitoutuneet 1.5.2024–30.4.2026</a:t>
            </a:r>
          </a:p>
          <a:p>
            <a:pPr algn="l"/>
            <a:r>
              <a:rPr lang="fi-FI" sz="2000" b="0" i="0" dirty="0">
                <a:solidFill>
                  <a:srgbClr val="343841"/>
                </a:solidFill>
                <a:effectLst/>
              </a:rPr>
              <a:t>Ne voivat liittyä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maatalouden vesiensuojeluun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maaperän kasvukunnon parantamiseen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ilmastonmuutoksen hillintään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ilmastonmuutokseen sopeutumiseen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ilmansuojeluun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energiaan</a:t>
            </a:r>
          </a:p>
          <a:p>
            <a:pPr lvl="1"/>
            <a:r>
              <a:rPr lang="fi-FI" sz="2000" b="0" i="0" dirty="0">
                <a:solidFill>
                  <a:srgbClr val="343841"/>
                </a:solidFill>
                <a:effectLst/>
              </a:rPr>
              <a:t>maatalousluonnon monimuotoisuuden ylläpitämiseen ja edistämiseen.</a:t>
            </a:r>
          </a:p>
          <a:p>
            <a:pPr algn="l"/>
            <a:r>
              <a:rPr lang="fi-FI" sz="2000" b="0" i="0" dirty="0">
                <a:solidFill>
                  <a:srgbClr val="343841"/>
                </a:solidFill>
                <a:effectLst/>
              </a:rPr>
              <a:t>Ruokavirasto julkaisee mallipohjan suunnitelmasta vuonna 2024 ruokavirasto.fi-sivustolla.</a:t>
            </a:r>
          </a:p>
        </p:txBody>
      </p:sp>
    </p:spTree>
    <p:extLst>
      <p:ext uri="{BB962C8B-B14F-4D97-AF65-F5344CB8AC3E}">
        <p14:creationId xmlns:p14="http://schemas.microsoft.com/office/powerpoint/2010/main" val="292301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FEAA620-856D-4B23-BB4A-15C9FBBD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270996" y="3607265"/>
            <a:ext cx="429935" cy="234893"/>
          </a:xfrm>
        </p:spPr>
        <p:txBody>
          <a:bodyPr>
            <a:normAutofit fontScale="40000" lnSpcReduction="20000"/>
          </a:bodyPr>
          <a:lstStyle/>
          <a:p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4CE21C1-1043-46CA-B0F5-F15720FBD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18" y="278177"/>
            <a:ext cx="10515600" cy="1325563"/>
          </a:xfrm>
        </p:spPr>
        <p:txBody>
          <a:bodyPr/>
          <a:lstStyle/>
          <a:p>
            <a:r>
              <a:rPr lang="fi-FI" dirty="0"/>
              <a:t>Valinnaiset tilakohtaiset toimenpiteet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ADE900E-51EF-468C-B8D8-F93767A58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793" y="1459684"/>
            <a:ext cx="11080968" cy="2147581"/>
          </a:xfrm>
        </p:spPr>
        <p:txBody>
          <a:bodyPr>
            <a:noAutofit/>
          </a:bodyPr>
          <a:lstStyle/>
          <a:p>
            <a:r>
              <a:rPr lang="fi-FI" b="0" i="0" dirty="0">
                <a:effectLst/>
              </a:rPr>
              <a:t>Näistä seitsemästä (7) toimenpiteestä tulee valita vuosittain kaksi (2) peltotukien haussa:</a:t>
            </a:r>
          </a:p>
          <a:p>
            <a:pPr marL="0" indent="0">
              <a:buNone/>
            </a:pPr>
            <a:endParaRPr lang="fi-FI" b="0" i="0" dirty="0">
              <a:effectLst/>
            </a:endParaRPr>
          </a:p>
          <a:p>
            <a:pPr lvl="1"/>
            <a:r>
              <a:rPr lang="fi-FI" sz="2800" dirty="0"/>
              <a:t>Ilmasto- ja ympäristökoulutus</a:t>
            </a:r>
          </a:p>
          <a:p>
            <a:pPr lvl="1"/>
            <a:r>
              <a:rPr lang="fi-FI" sz="2800" dirty="0"/>
              <a:t>Monivuotiset monimuotoisuuskaistat </a:t>
            </a:r>
          </a:p>
          <a:p>
            <a:pPr lvl="1"/>
            <a:r>
              <a:rPr lang="fi-FI" sz="2800" dirty="0"/>
              <a:t>Maaperän seuranta</a:t>
            </a:r>
          </a:p>
          <a:p>
            <a:pPr lvl="1"/>
            <a:r>
              <a:rPr lang="fi-FI" sz="2800" dirty="0"/>
              <a:t>Orgaaniset ravinteet</a:t>
            </a:r>
          </a:p>
          <a:p>
            <a:pPr lvl="1"/>
            <a:r>
              <a:rPr lang="fi-FI" sz="2800" dirty="0"/>
              <a:t>Pölyttäjien ravintokasvit</a:t>
            </a:r>
          </a:p>
          <a:p>
            <a:pPr lvl="1"/>
            <a:r>
              <a:rPr lang="fi-FI" sz="2800" dirty="0" err="1"/>
              <a:t>Täsmäviljelymenetelmät</a:t>
            </a:r>
            <a:endParaRPr lang="fi-FI" sz="2800" dirty="0"/>
          </a:p>
          <a:p>
            <a:pPr lvl="1"/>
            <a:r>
              <a:rPr lang="fi-FI" sz="2800" dirty="0"/>
              <a:t>Kasvintuhoojien ja kasvitautien seuranta- ja tunnistussovellukset</a:t>
            </a:r>
          </a:p>
          <a:p>
            <a:endParaRPr lang="fi-FI" sz="24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02013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ukautettu 1">
      <a:majorFont>
        <a:latin typeface="Ubuntu"/>
        <a:ea typeface=""/>
        <a:cs typeface=""/>
      </a:majorFont>
      <a:minorFont>
        <a:latin typeface="Roboto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762</TotalTime>
  <Words>2495</Words>
  <Application>Microsoft Office PowerPoint</Application>
  <PresentationFormat>Laajakuva</PresentationFormat>
  <Paragraphs>275</Paragraphs>
  <Slides>28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28</vt:i4>
      </vt:variant>
    </vt:vector>
  </HeadingPairs>
  <TitlesOfParts>
    <vt:vector size="35" baseType="lpstr">
      <vt:lpstr>Arial</vt:lpstr>
      <vt:lpstr>Calibri</vt:lpstr>
      <vt:lpstr>Georgia</vt:lpstr>
      <vt:lpstr>Roboto</vt:lpstr>
      <vt:lpstr>Roboto Condensed Light</vt:lpstr>
      <vt:lpstr>Ubuntu</vt:lpstr>
      <vt:lpstr>Office-teema</vt:lpstr>
      <vt:lpstr>PowerPoint-esitys</vt:lpstr>
      <vt:lpstr> Ympäristökorvaus</vt:lpstr>
      <vt:lpstr>Ympäristösitoumus 2023-</vt:lpstr>
      <vt:lpstr>Ympäristökorvaus</vt:lpstr>
      <vt:lpstr>Yleiset tilakohtaiset toimenpiteet</vt:lpstr>
      <vt:lpstr>Yleiset tilakohtaiset toimenpiteet: Viljavuustutkimus</vt:lpstr>
      <vt:lpstr>Yleiset tilakohtaiset toimenpiteet: Lohkomuistiinpanot</vt:lpstr>
      <vt:lpstr>Yleiset tilakohtaiset toimenpiteet: Ilmasto- ja ympäristösuunnitelma</vt:lpstr>
      <vt:lpstr>Valinnaiset tilakohtaiset toimenpiteet</vt:lpstr>
      <vt:lpstr>Valinnaiset tilakohtaiset toimenpiteet: Ilmasto- ja ympäristökoulutus</vt:lpstr>
      <vt:lpstr>Valinnaiset tilakohtaiset toimenpiteet: Monivuotiset monimuotoisuuskaistat</vt:lpstr>
      <vt:lpstr>Valinnaiset tilakohtaiset toimenpiteet: Maaperän seuranta</vt:lpstr>
      <vt:lpstr>Valinnaiset tilakohtaiset toimenpiteet: Orgaaniset ravinteet</vt:lpstr>
      <vt:lpstr>Valinnaiset tilakohtaiset toimenpiteet: Pölyttäjien ravintokasvit</vt:lpstr>
      <vt:lpstr>Valinnaiset tilakohtaiset toimenpiteet: Täsmäviljelymenetelmät</vt:lpstr>
      <vt:lpstr>Valinnaiset tilakohtaiset toimenpiteet: Kasvintuhoojien ja kasvitautien seuranta- ja tunnistussovellukset</vt:lpstr>
      <vt:lpstr>Valinnaiset lohkokohtaiset toimenpiteet</vt:lpstr>
      <vt:lpstr>Valinnaiset lohkokohtaiset toimenpiteet: Maanparannus- ja saneerauskasvit</vt:lpstr>
      <vt:lpstr>Valinnaiset lohkokohtaiset toimenpiteet: Maanparannus- ja saneerauskasvit</vt:lpstr>
      <vt:lpstr>Valinnaiset lohkokohtaiset toimenpiteet: Kerääjäkasvit</vt:lpstr>
      <vt:lpstr>Valinnaiset lohkokohtaiset toimenpiteet: Kerääjäkasvit</vt:lpstr>
      <vt:lpstr>Valinnaiset lohkokohtaiset toimenpiteet: Suojavyöhykkeet</vt:lpstr>
      <vt:lpstr>Valinnaiset lohkokohtaiset toimenpiteet: Turvepeltojen nurmet</vt:lpstr>
      <vt:lpstr>Valinnaiset lohkokohtaiset toimenpiteet: Puutarhakasvien vaihtoehtoiset kasvinsuojelumenetelmät</vt:lpstr>
      <vt:lpstr>Valinnaiset lohkokohtaiset toimenpiteet: Valumavesien hallinta</vt:lpstr>
      <vt:lpstr>Valinnaiset lohkokohtaiset toimenpiteet: Valumavesien hallinta</vt:lpstr>
      <vt:lpstr>Valinnaiset lohkokohtaiset toimenpiteet: Kiertotalouden edistäminen</vt:lpstr>
      <vt:lpstr>Valinnaiset lohkokohtaiset toimenpiteet: Lintupellot (Ei Siikalatvan YTAlla)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Minna-Marika Kumpulainen</dc:creator>
  <cp:lastModifiedBy>Marita Hyytinen</cp:lastModifiedBy>
  <cp:revision>49</cp:revision>
  <dcterms:created xsi:type="dcterms:W3CDTF">2022-10-26T10:18:30Z</dcterms:created>
  <dcterms:modified xsi:type="dcterms:W3CDTF">2024-04-25T07:53:48Z</dcterms:modified>
</cp:coreProperties>
</file>