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4" r:id="rId15"/>
    <p:sldId id="278" r:id="rId16"/>
    <p:sldId id="279" r:id="rId17"/>
    <p:sldId id="265" r:id="rId18"/>
    <p:sldId id="276" r:id="rId19"/>
    <p:sldId id="281" r:id="rId20"/>
    <p:sldId id="283" r:id="rId21"/>
    <p:sldId id="284" r:id="rId22"/>
    <p:sldId id="287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Vuosikello</c:v>
                </c:pt>
              </c:strCache>
            </c:strRef>
          </c:tx>
          <c:spPr>
            <a:solidFill>
              <a:srgbClr val="A8D8DB"/>
            </a:solidFill>
          </c:spPr>
          <c:dPt>
            <c:idx val="0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C-47E2-97CA-3CBCE4D435E1}"/>
              </c:ext>
            </c:extLst>
          </c:dPt>
          <c:dPt>
            <c:idx val="1"/>
            <c:bubble3D val="0"/>
            <c:explosion val="5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C-47E2-97CA-3CBCE4D435E1}"/>
              </c:ext>
            </c:extLst>
          </c:dPt>
          <c:dPt>
            <c:idx val="2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C-47E2-97CA-3CBCE4D435E1}"/>
              </c:ext>
            </c:extLst>
          </c:dPt>
          <c:dPt>
            <c:idx val="3"/>
            <c:bubble3D val="0"/>
            <c:explosion val="7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C-47E2-97CA-3CBCE4D435E1}"/>
              </c:ext>
            </c:extLst>
          </c:dPt>
          <c:cat>
            <c:numRef>
              <c:f>Taul1!$A$2:$A$5</c:f>
              <c:numCache>
                <c:formatCode>General</c:formatCode>
                <c:ptCount val="4"/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E2-97CA-3CBCE4D43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4F771820-F673-49B7-A8D9-5D9DF1A1F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486988-CD21-49F7-AC0E-D8D1306F3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9B578-3968-4431-B96B-804861A8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561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29FA1D-5854-47EA-8749-F1081206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56187" cy="3488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773B34-3A9C-48BF-BD11-17C110126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" b="3283"/>
          <a:stretch/>
        </p:blipFill>
        <p:spPr>
          <a:xfrm>
            <a:off x="6229350" y="0"/>
            <a:ext cx="5334000" cy="6858000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25AF15-C919-4420-87BF-65D5ADC20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F153FB-B9F1-423F-B91B-BB23F1EEF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61D2688-8AEA-47D3-9488-EFCCC3D0B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" y="5505450"/>
            <a:ext cx="68043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B3015-0553-4531-9EBB-2A0F1E368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CFCF35-FE46-4777-A9F0-886981AA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70A6F6-B2E8-47BF-98F3-9B73B4DB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296024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23A628-F9C7-4F29-8672-1596060C6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kvartaa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72E42-028A-1894-CE59-AC9AD1D26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2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Vuosikello</a:t>
            </a:r>
          </a:p>
        </p:txBody>
      </p:sp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663D2ADC-2E35-AE60-F43C-F3BF48DDA0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296949"/>
              </p:ext>
            </p:extLst>
          </p:nvPr>
        </p:nvGraphicFramePr>
        <p:xfrm>
          <a:off x="716507" y="941696"/>
          <a:ext cx="10788555" cy="48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575F2BD-4F05-F7CC-EFBB-D862C92EEE44}"/>
              </a:ext>
            </a:extLst>
          </p:cNvPr>
          <p:cNvSpPr txBox="1"/>
          <p:nvPr userDrawn="1"/>
        </p:nvSpPr>
        <p:spPr>
          <a:xfrm>
            <a:off x="3699090" y="180929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4E9341-A906-368C-100F-AEAA85CE8D01}"/>
              </a:ext>
            </a:extLst>
          </p:cNvPr>
          <p:cNvSpPr txBox="1"/>
          <p:nvPr userDrawn="1"/>
        </p:nvSpPr>
        <p:spPr>
          <a:xfrm>
            <a:off x="4181310" y="139809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A25AF2A-8168-B552-93DE-7C3A79106321}"/>
              </a:ext>
            </a:extLst>
          </p:cNvPr>
          <p:cNvSpPr txBox="1"/>
          <p:nvPr userDrawn="1"/>
        </p:nvSpPr>
        <p:spPr>
          <a:xfrm>
            <a:off x="3464802" y="2262356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3F557B3-5E01-2A71-0982-4ECF911FADC5}"/>
              </a:ext>
            </a:extLst>
          </p:cNvPr>
          <p:cNvSpPr txBox="1"/>
          <p:nvPr userDrawn="1"/>
        </p:nvSpPr>
        <p:spPr>
          <a:xfrm>
            <a:off x="4506581" y="215588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1CB025C-43B8-DAF4-266E-7414B03BC0E7}"/>
              </a:ext>
            </a:extLst>
          </p:cNvPr>
          <p:cNvSpPr txBox="1"/>
          <p:nvPr userDrawn="1"/>
        </p:nvSpPr>
        <p:spPr>
          <a:xfrm>
            <a:off x="3933378" y="432693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42453E3-F63D-BB5E-974F-DBEB0AD962C7}"/>
              </a:ext>
            </a:extLst>
          </p:cNvPr>
          <p:cNvSpPr txBox="1"/>
          <p:nvPr userDrawn="1"/>
        </p:nvSpPr>
        <p:spPr>
          <a:xfrm>
            <a:off x="4415598" y="391573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A5DA352-F499-DC20-D9F8-94D4007D2F2D}"/>
              </a:ext>
            </a:extLst>
          </p:cNvPr>
          <p:cNvSpPr txBox="1"/>
          <p:nvPr userDrawn="1"/>
        </p:nvSpPr>
        <p:spPr>
          <a:xfrm>
            <a:off x="3699090" y="478000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4A5F648-CCCA-C713-3FEF-5D5A5B805422}"/>
              </a:ext>
            </a:extLst>
          </p:cNvPr>
          <p:cNvSpPr txBox="1"/>
          <p:nvPr userDrawn="1"/>
        </p:nvSpPr>
        <p:spPr>
          <a:xfrm>
            <a:off x="4740869" y="467352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CB05704-54D7-5DED-9E0B-6DE48A316F70}"/>
              </a:ext>
            </a:extLst>
          </p:cNvPr>
          <p:cNvSpPr txBox="1"/>
          <p:nvPr userDrawn="1"/>
        </p:nvSpPr>
        <p:spPr>
          <a:xfrm>
            <a:off x="7042200" y="191722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6BE4E9-0E22-3576-8949-E34741C95F5A}"/>
              </a:ext>
            </a:extLst>
          </p:cNvPr>
          <p:cNvSpPr txBox="1"/>
          <p:nvPr userDrawn="1"/>
        </p:nvSpPr>
        <p:spPr>
          <a:xfrm>
            <a:off x="7524420" y="1506022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069A7B5-96F0-A1A4-9857-E1ACA1467307}"/>
              </a:ext>
            </a:extLst>
          </p:cNvPr>
          <p:cNvSpPr txBox="1"/>
          <p:nvPr userDrawn="1"/>
        </p:nvSpPr>
        <p:spPr>
          <a:xfrm>
            <a:off x="6807912" y="2370287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DCCBF2E-B2B4-72C0-07C4-F450765C9585}"/>
              </a:ext>
            </a:extLst>
          </p:cNvPr>
          <p:cNvSpPr txBox="1"/>
          <p:nvPr userDrawn="1"/>
        </p:nvSpPr>
        <p:spPr>
          <a:xfrm>
            <a:off x="7849691" y="226381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06638E5-06D4-D0FE-535E-57D33E1E0AF5}"/>
              </a:ext>
            </a:extLst>
          </p:cNvPr>
          <p:cNvSpPr txBox="1"/>
          <p:nvPr userDrawn="1"/>
        </p:nvSpPr>
        <p:spPr>
          <a:xfrm>
            <a:off x="7046046" y="451121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E8992F27-6F90-CE36-CD9F-E2B997F7FA2B}"/>
              </a:ext>
            </a:extLst>
          </p:cNvPr>
          <p:cNvSpPr txBox="1"/>
          <p:nvPr userDrawn="1"/>
        </p:nvSpPr>
        <p:spPr>
          <a:xfrm>
            <a:off x="7528266" y="410001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0ACEF35-61D0-1B1D-3E0E-4EAE191A2A05}"/>
              </a:ext>
            </a:extLst>
          </p:cNvPr>
          <p:cNvSpPr txBox="1"/>
          <p:nvPr userDrawn="1"/>
        </p:nvSpPr>
        <p:spPr>
          <a:xfrm>
            <a:off x="6811758" y="496428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49AED2DC-147D-5E2D-5590-A00C12B94684}"/>
              </a:ext>
            </a:extLst>
          </p:cNvPr>
          <p:cNvSpPr txBox="1"/>
          <p:nvPr userDrawn="1"/>
        </p:nvSpPr>
        <p:spPr>
          <a:xfrm>
            <a:off x="7853537" y="485780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5746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A1C67-C2D0-442A-9518-C279E12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D649B-A6B2-42B1-9C6C-7C2A683A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95D3E3-78E3-465B-A1AB-D5E972F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069622-E1CA-40ED-A40C-8B51A550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927C7-6C16-49B7-8BDA-2F58260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0377A-DC52-43CC-8168-01685536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282031"/>
            <a:ext cx="6019800" cy="3811588"/>
          </a:xfrm>
        </p:spPr>
        <p:txBody>
          <a:bodyPr/>
          <a:lstStyle>
            <a:lvl1pPr marL="0" indent="0">
              <a:buNone/>
              <a:defRPr sz="1600" baseline="0">
                <a:latin typeface="Roboto Condensed Light" panose="020B0604020202020204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BE1BAD-8637-4ADE-8706-12DF3DE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1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FCAB351-DF97-4985-A223-47E5EC77D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49" cy="68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54FD9-2DF2-4E9B-93D2-D489DE24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726CF-64BD-45C4-A59D-FA26BC8E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93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94A071-24AD-47F4-90D7-2FB64F4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73D5E4-FB75-48E0-9665-B8730C0D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D02B9-899B-48D2-973D-F579DF99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910DD4-BD41-4235-AFD9-F0E1B9DE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E0C7CB-8D49-47DE-BE1B-6CEA1490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08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CF44BC-423D-4F92-B6D4-FB9550587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9F2E2D-ACEC-4823-BE5D-BE54605AB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0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5F7C02-01EE-44FC-AF5B-393661C6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6BA04-C423-452D-99FE-65E87E41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0427D4-9D0F-4BAE-8CF2-C01CDC3E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E5E4A8-AB8F-4372-8B36-428F00D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233179-565F-4252-8387-7F9AB15C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39D87-4B10-4CBA-98E1-F2BAC8E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359C07-3423-4F2B-AA12-5DE9EB51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A13586-99D3-428B-8A4C-9D46C5106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716D-5F6C-40AD-A447-A46B970DE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7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0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76F19EF-443D-4F9A-9382-AE2B12B2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674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Peltotukien haku 2024 </a:t>
            </a:r>
            <a:r>
              <a:rPr lang="fi-FI" dirty="0" err="1">
                <a:latin typeface="+mn-lt"/>
              </a:rPr>
              <a:t>Vipussa</a:t>
            </a:r>
            <a:r>
              <a:rPr lang="fi-FI" dirty="0">
                <a:latin typeface="+mn-lt"/>
              </a:rPr>
              <a:t>: Ympäristökorvaus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80" y="1858381"/>
            <a:ext cx="3717022" cy="4292600"/>
          </a:xfrm>
        </p:spPr>
        <p:txBody>
          <a:bodyPr>
            <a:normAutofit/>
          </a:bodyPr>
          <a:lstStyle/>
          <a:p>
            <a:endParaRPr lang="fi-FI" sz="1800" dirty="0">
              <a:latin typeface="+mn-lt"/>
            </a:endParaRPr>
          </a:p>
          <a:p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Tilakohtaisia toimenpiteitä on valittava kaksi joka vuosi</a:t>
            </a:r>
          </a:p>
          <a:p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Jos valitsee monivuotiset monimuotisuuskaistat, sitä toimenpidettä on noudatettava koko sitoumuskauden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CD31804-136D-5CA7-9B67-7DEA7BB3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162" y="1711325"/>
            <a:ext cx="6116638" cy="478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73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Peltotukien haku 2024 </a:t>
            </a:r>
            <a:r>
              <a:rPr lang="fi-FI" dirty="0" err="1">
                <a:latin typeface="+mn-lt"/>
              </a:rPr>
              <a:t>Vipussa</a:t>
            </a:r>
            <a:r>
              <a:rPr lang="fi-FI" dirty="0">
                <a:latin typeface="+mn-lt"/>
              </a:rPr>
              <a:t>: Ympäristökorvaus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80" y="1858381"/>
            <a:ext cx="3717022" cy="4292600"/>
          </a:xfrm>
        </p:spPr>
        <p:txBody>
          <a:bodyPr>
            <a:normAutofit/>
          </a:bodyPr>
          <a:lstStyle/>
          <a:p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Lohkokohtaisia toimenpiteitä on kahdeksan.</a:t>
            </a:r>
          </a:p>
          <a:p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Kaikki lohkokohtaiset toimenpiteet haetaan keväällä</a:t>
            </a:r>
          </a:p>
          <a:p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Kiertotalouden edistämisen, valumavesien ja lintupeltojen tarkat pinta-alat ilmoitetaan syysilmoituksella.</a:t>
            </a:r>
            <a:endParaRPr lang="fi-FI" dirty="0">
              <a:latin typeface="+mn-lt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706E05-D6F8-43DF-21F6-2D03D035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20" y="2269544"/>
            <a:ext cx="6373812" cy="388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57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866" y="218538"/>
            <a:ext cx="5646491" cy="1430104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Peltotukien haku 2024 </a:t>
            </a:r>
            <a:r>
              <a:rPr lang="fi-FI" dirty="0" err="1">
                <a:latin typeface="+mn-lt"/>
              </a:rPr>
              <a:t>Vipussa</a:t>
            </a:r>
            <a:r>
              <a:rPr lang="fi-FI" dirty="0">
                <a:latin typeface="+mn-lt"/>
              </a:rPr>
              <a:t>: Vipuneuvoja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949" y="1821790"/>
            <a:ext cx="4313687" cy="1430104"/>
          </a:xfrm>
        </p:spPr>
        <p:txBody>
          <a:bodyPr>
            <a:normAutofit/>
          </a:bodyPr>
          <a:lstStyle/>
          <a:p>
            <a:r>
              <a:rPr lang="fi-FI" sz="1800" noProof="0" dirty="0">
                <a:latin typeface="+mn-lt"/>
              </a:rPr>
              <a:t>Viljelykiertovaatimus koskee vuodesta 2024 alkaen kaikkia tiloja.</a:t>
            </a:r>
          </a:p>
          <a:p>
            <a:pPr lvl="1"/>
            <a:r>
              <a:rPr lang="fi-FI" sz="1800" dirty="0"/>
              <a:t>Toteutumista voi seurata Vipuneuvojasta tai kartan </a:t>
            </a:r>
            <a:r>
              <a:rPr lang="fi-FI" sz="1800" i="1" dirty="0"/>
              <a:t>Hae kasvulohkohistoria </a:t>
            </a:r>
            <a:r>
              <a:rPr lang="fi-FI" sz="1800" dirty="0"/>
              <a:t>-työkalun avulla.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7EC50E0-E397-F975-2175-631BFDA6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7" y="75501"/>
            <a:ext cx="4883214" cy="661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Kuva 5" descr="Näkymä viljelykiertovaatimuksen taulukosta.">
            <a:extLst>
              <a:ext uri="{FF2B5EF4-FFF2-40B4-BE49-F238E27FC236}">
                <a16:creationId xmlns:a16="http://schemas.microsoft.com/office/drawing/2014/main" id="{D4F798ED-7CB0-1331-244F-94594807A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949" y="3511952"/>
            <a:ext cx="6336704" cy="30219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54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9" y="559990"/>
            <a:ext cx="6083417" cy="2250321"/>
          </a:xfrm>
        </p:spPr>
        <p:txBody>
          <a:bodyPr>
            <a:normAutofit/>
          </a:bodyPr>
          <a:lstStyle/>
          <a:p>
            <a:r>
              <a:rPr lang="fi-FI" sz="4800" dirty="0"/>
              <a:t>Satelliittiseuranta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3999" y="2994870"/>
            <a:ext cx="6019801" cy="30987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Kasvipeitteisyyden seuranta (vuoden 2023 syysilmoitus)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Maatalousmaan tarkastelu (peltotukihaku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Maataloustoiminnan tarkastelu (peltotukihaku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Kasvilaji (peltotukihaku 2024)</a:t>
            </a:r>
          </a:p>
        </p:txBody>
      </p:sp>
    </p:spTree>
    <p:extLst>
      <p:ext uri="{BB962C8B-B14F-4D97-AF65-F5344CB8AC3E}">
        <p14:creationId xmlns:p14="http://schemas.microsoft.com/office/powerpoint/2010/main" val="376629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Satelliittiseuranta syysilmoituksen kasvipeitteisyydestä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967525"/>
            <a:ext cx="10515600" cy="4351338"/>
          </a:xfrm>
        </p:spPr>
        <p:txBody>
          <a:bodyPr/>
          <a:lstStyle/>
          <a:p>
            <a:r>
              <a:rPr lang="fi-FI" sz="2200" dirty="0">
                <a:latin typeface="+mn-lt"/>
              </a:rPr>
              <a:t>Syysilmoituksella ilmoitettujen kasvipeitteisten toimenpidelohkojen satelliittiseuranta keväällä 2024:</a:t>
            </a:r>
          </a:p>
          <a:p>
            <a:pPr lvl="1"/>
            <a:r>
              <a:rPr lang="fi-FI" sz="2200" dirty="0"/>
              <a:t>Seurataan ehdollisuuden osalta onko toimenpidelohko ollut muokkaamaton 15.3. asti.</a:t>
            </a:r>
          </a:p>
          <a:p>
            <a:pPr lvl="1"/>
            <a:r>
              <a:rPr lang="fi-FI" sz="2200" dirty="0"/>
              <a:t>Ekojärjestelmätuen osalta muokkaamattomuutta seurataan 15.4. tai 1.5. asti.</a:t>
            </a:r>
          </a:p>
          <a:p>
            <a:pPr lvl="1"/>
            <a:r>
              <a:rPr lang="fi-FI" sz="2200" dirty="0"/>
              <a:t>Seuranta-aika on syksystä -23 kevääseen -24 huomioon ottaen routaisuustieto sekä syyskylvöiset kasvit.</a:t>
            </a:r>
          </a:p>
          <a:p>
            <a:pPr lvl="1"/>
            <a:r>
              <a:rPr lang="fi-FI" sz="2200" dirty="0"/>
              <a:t>Seuranta perustuu jatkuvaan maanmuokkauksen seurantaan ja toimenpiteelle ilmoitettuun kasvipeitteisyyslajiin.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657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Satelliittiseuranta syysilmoituksen kasvipeitteisyydestä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fi-FI" sz="2200" dirty="0">
                <a:latin typeface="+mn-lt"/>
              </a:rPr>
              <a:t>Syysilmoituksella ilmoitettujen kasvipeitteisten toimenpidelohkojen satelliittiseuranta keväällä 2024:</a:t>
            </a:r>
          </a:p>
          <a:p>
            <a:pPr lvl="1"/>
            <a:r>
              <a:rPr lang="fi-FI" sz="2200" dirty="0"/>
              <a:t>Seurataan ehdollisuuden osalta onko toimenpidelohko ollut muokkaamaton 15.3. asti.</a:t>
            </a:r>
          </a:p>
          <a:p>
            <a:pPr lvl="1"/>
            <a:r>
              <a:rPr lang="fi-FI" sz="2200" dirty="0"/>
              <a:t>Ekojärjestelmätuen osalta muokkaamattomuutta seurataan 15.4. tai 1.5. asti.</a:t>
            </a:r>
          </a:p>
          <a:p>
            <a:pPr lvl="1"/>
            <a:r>
              <a:rPr lang="fi-FI" sz="2200" dirty="0"/>
              <a:t>Seuranta-aika on syksystä -23 kevääseen -24 huomioon ottaen routaisuustieto sekä syyskylvöiset kasvit.</a:t>
            </a:r>
          </a:p>
          <a:p>
            <a:pPr lvl="1"/>
            <a:r>
              <a:rPr lang="fi-FI" sz="2200" dirty="0"/>
              <a:t>Seuranta perustuu jatkuvaan maanmuokkauksen seurantaan ja toimenpiteelle ilmoitettuun kasvipeitteisyyslajiin.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2" descr="Talviaikaisen kasvipeitteen ilmoittaminen&#10;&#10;Aikajana tammikuun alusta toukokuun loppuun. Aikajanalla kuvataan, miten talviaikainen kasvipeitteisyys ilmoitetaan keväällä 2024.&#10;&#10;    15.1.–8.2.: Syysilmoitus 2023&#10;    15.2.–23.5.: Tee tarvittaessa muutoksia kasvipeitteisyystietoihin. Pidä syysilmoitus ajan tasalla ja tee muutokset viimeistään 23.5.&#10;    19.–27.2.: Täydennä peltotukien hakemusta viimeistään 27.2. Tee täydentävä hakemus, jos ekojärjestelmätuen talviaikainen kasvipeite -toimenpide tai ympäristökorvauksen kiertotalouden edistäminen-, valumavesien hallinta- ja lintupellot-toimenpiteet jäivät hakematta peltotukien haussa vuonna 2023.&#10;    Maaliskuun puolivälistä alkaen: Vastaa tarvittaessa selvityspyyntöön. Ota kuva Vipu-mobiililla viimeistään 23.5.">
            <a:extLst>
              <a:ext uri="{FF2B5EF4-FFF2-40B4-BE49-F238E27FC236}">
                <a16:creationId xmlns:a16="http://schemas.microsoft.com/office/drawing/2014/main" id="{C0E36F45-2347-E4A7-26A5-949B18F15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16522" r="-2186" b="5584"/>
          <a:stretch/>
        </p:blipFill>
        <p:spPr bwMode="auto">
          <a:xfrm>
            <a:off x="-1" y="1684995"/>
            <a:ext cx="11962701" cy="51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CB45E06C-371D-77D4-CDEE-8A984B7E5F68}"/>
              </a:ext>
            </a:extLst>
          </p:cNvPr>
          <p:cNvSpPr/>
          <p:nvPr/>
        </p:nvSpPr>
        <p:spPr>
          <a:xfrm>
            <a:off x="3820041" y="3814581"/>
            <a:ext cx="7647709" cy="206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E003481B-0025-BD8B-A865-ED49CEA9893C}"/>
              </a:ext>
            </a:extLst>
          </p:cNvPr>
          <p:cNvSpPr/>
          <p:nvPr/>
        </p:nvSpPr>
        <p:spPr>
          <a:xfrm>
            <a:off x="607503" y="4051882"/>
            <a:ext cx="10746297" cy="67950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Satelliitti seuraa kasvipeitteisyyttä</a:t>
            </a:r>
          </a:p>
        </p:txBody>
      </p:sp>
    </p:spTree>
    <p:extLst>
      <p:ext uri="{BB962C8B-B14F-4D97-AF65-F5344CB8AC3E}">
        <p14:creationId xmlns:p14="http://schemas.microsoft.com/office/powerpoint/2010/main" val="3078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Satelliittiseuranta kasvukaudella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fi-FI" sz="2200" dirty="0">
                <a:latin typeface="+mn-lt"/>
              </a:rPr>
              <a:t>Syysilmoituksella ilmoitettujen kasvipeitteisten toimenpidelohkojen satelliittiseuranta keväällä 2024:</a:t>
            </a:r>
          </a:p>
          <a:p>
            <a:pPr lvl="1"/>
            <a:r>
              <a:rPr lang="fi-FI" sz="2200" dirty="0"/>
              <a:t>Seurataan ehdollisuuden osalta onko toimenpidelohko ollut muokkaamaton 15.3. asti.</a:t>
            </a:r>
          </a:p>
          <a:p>
            <a:pPr lvl="1"/>
            <a:r>
              <a:rPr lang="fi-FI" sz="2200" dirty="0"/>
              <a:t>Ekojärjestelmätuen osalta muokkaamattomuutta seurataan 15.4. tai 1.5. asti.</a:t>
            </a:r>
          </a:p>
          <a:p>
            <a:pPr lvl="1"/>
            <a:r>
              <a:rPr lang="fi-FI" sz="2200" dirty="0"/>
              <a:t>Seuranta-aika on syksystä -23 kevääseen -24 huomioon ottaen routaisuustieto sekä syyskylvöiset kasvit.</a:t>
            </a:r>
          </a:p>
          <a:p>
            <a:pPr lvl="1"/>
            <a:r>
              <a:rPr lang="fi-FI" sz="2200" dirty="0"/>
              <a:t>Seuranta perustuu jatkuvaan maanmuokkauksen seurantaan ja toimenpiteelle ilmoitettuun kasvipeitteisyyslajiin.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 descr="Säilytä talviaikainen kasvipeite&#10;&#10;Aikajana tammikuun alusta toukokuun loppuun. Aikajanalla kuvataan, että talviaikainen kasvipeitteisyys tulee säilyttää seuraavasti:&#10;&#10;    15.3. saakka 33 % pellon ja pysyvien kasvien alasta.&#10;    15.4. saakka toimenpidelohkot, joista haet ekojärjestelmätukea.&#10;    1.5. saakka pysyvän nurmen toimenpidelohkot, joista haet ekojärjestelmätukea.&#10;    Jos haet ekojärjestelmätukea B pysyvän nurmen toimenpidelohkolta, muista säilyttää myös muut pysyvän nurmen alat kasvipeitteisinä 15.4. saakka.">
            <a:extLst>
              <a:ext uri="{FF2B5EF4-FFF2-40B4-BE49-F238E27FC236}">
                <a16:creationId xmlns:a16="http://schemas.microsoft.com/office/drawing/2014/main" id="{59DF14A4-7922-A5C5-2B2E-CB216965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5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Satelliittiseuranta kasvukaudella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502"/>
            <a:ext cx="10515600" cy="4351338"/>
          </a:xfrm>
        </p:spPr>
        <p:txBody>
          <a:bodyPr/>
          <a:lstStyle/>
          <a:p>
            <a:pPr>
              <a:defRPr/>
            </a:pPr>
            <a:endParaRPr lang="fi-FI" altLang="fi-FI" sz="28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0D8BB2A2-A141-3EA4-E95F-F2BC437CA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12" t="30355" r="3258" b="18792"/>
          <a:stretch/>
        </p:blipFill>
        <p:spPr>
          <a:xfrm>
            <a:off x="134224" y="349998"/>
            <a:ext cx="11400639" cy="63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Satelliittiseuranta kasvukaudella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400" dirty="0">
                <a:latin typeface="+mn-lt"/>
              </a:rPr>
              <a:t>Kesällä 2024 satelliittiseuranta käyttää samoja analyysejä kuin 2023. </a:t>
            </a:r>
          </a:p>
          <a:p>
            <a:pPr lvl="1">
              <a:lnSpc>
                <a:spcPct val="100000"/>
              </a:lnSpc>
            </a:pPr>
            <a:r>
              <a:rPr lang="fi-FI" sz="2200" dirty="0"/>
              <a:t>Maatalousmaatarkastelussa seurataan onko lohko maatalousmaata</a:t>
            </a:r>
          </a:p>
          <a:p>
            <a:pPr lvl="1">
              <a:lnSpc>
                <a:spcPct val="100000"/>
              </a:lnSpc>
            </a:pPr>
            <a:r>
              <a:rPr lang="fi-FI" sz="2200" dirty="0"/>
              <a:t>Maataloustoimenpiteiden osalta seurataan tapahtuuko lohkolla maataloustoimintaa (kylvö, niitto, sadonkorjuu, laidunnus) 15.9. mennessä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fi-FI" sz="1800" dirty="0">
                <a:sym typeface="Wingdings" panose="05000000000000000000" pitchFamily="2" charset="2"/>
              </a:rPr>
              <a:t>uutta luonnonhoitonurmien ja viherlannoitusnurmien maataloustoiminnan seuranta</a:t>
            </a:r>
            <a:endParaRPr lang="fi-FI" sz="1800" dirty="0"/>
          </a:p>
          <a:p>
            <a:pPr lvl="1">
              <a:lnSpc>
                <a:spcPct val="100000"/>
              </a:lnSpc>
            </a:pPr>
            <a:r>
              <a:rPr lang="fi-FI" sz="2200" dirty="0"/>
              <a:t>Kasvintunnistuksessa kasvilaji pyritään tunnistamaan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363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+mn-lt"/>
              </a:rPr>
              <a:t>Uutta satelliittiseurannassa: Luonnonhoitonurmet ja ekojärjestelmätuen viherlannoitusnurmet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45" y="2825377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LHN+VLN, joilla ei ole havaittu niittoa 2023, tulee niittää 2024</a:t>
            </a:r>
          </a:p>
          <a:p>
            <a:pPr marL="457200" lvl="1" indent="0">
              <a:buNone/>
            </a:pPr>
            <a:r>
              <a:rPr lang="fi-FI" dirty="0">
                <a:latin typeface="+mn-lt"/>
                <a:sym typeface="Wingdings" panose="05000000000000000000" pitchFamily="2" charset="2"/>
              </a:rPr>
              <a:t>karttataso </a:t>
            </a:r>
            <a:r>
              <a:rPr lang="fi-FI" dirty="0" err="1">
                <a:latin typeface="+mn-lt"/>
                <a:sym typeface="Wingdings" panose="05000000000000000000" pitchFamily="2" charset="2"/>
              </a:rPr>
              <a:t>Vipussa</a:t>
            </a:r>
            <a:r>
              <a:rPr lang="fi-FI" dirty="0">
                <a:latin typeface="+mn-lt"/>
                <a:sym typeface="Wingdings" panose="05000000000000000000" pitchFamily="2" charset="2"/>
              </a:rPr>
              <a:t>, josta näkee niittovelvollisuuden</a:t>
            </a: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jos et niitä, peru tuet lohkolta</a:t>
            </a:r>
            <a:endParaRPr lang="fi-FI" dirty="0">
              <a:latin typeface="+mn-lt"/>
            </a:endParaRPr>
          </a:p>
          <a:p>
            <a:r>
              <a:rPr lang="fi-FI" dirty="0">
                <a:latin typeface="+mn-lt"/>
              </a:rPr>
              <a:t>LHN+VLN, jotka on niitetty 2023, ei tarvitse niittää 2024</a:t>
            </a:r>
          </a:p>
          <a:p>
            <a:pPr marL="457200" lvl="1" indent="0">
              <a:buNone/>
            </a:pPr>
            <a:r>
              <a:rPr lang="fi-FI" dirty="0">
                <a:latin typeface="+mn-lt"/>
                <a:sym typeface="Wingdings" panose="05000000000000000000" pitchFamily="2" charset="2"/>
              </a:rPr>
              <a:t>tulee selvityspyyntö</a:t>
            </a: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	jos niität 2024, vastaa selvityspyyntöön (vapaudut niittovelvoitteesta 2025)</a:t>
            </a:r>
          </a:p>
          <a:p>
            <a:pPr marL="457200" lvl="1" indent="0">
              <a:buNone/>
            </a:pPr>
            <a:r>
              <a:rPr lang="fi-FI" dirty="0">
                <a:latin typeface="+mn-lt"/>
                <a:sym typeface="Wingdings" panose="05000000000000000000" pitchFamily="2" charset="2"/>
              </a:rPr>
              <a:t>	jos et niitä/vastaa selvityspyyntöön 2024, ei seuraamuksia (niittovelvoite 		2025)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863D8C-1AE4-DDD6-7FE7-5BDD150DF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23" t="30432" r="3215" b="60620"/>
          <a:stretch/>
        </p:blipFill>
        <p:spPr>
          <a:xfrm>
            <a:off x="712545" y="1848186"/>
            <a:ext cx="11479455" cy="9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3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230BC-7196-41A2-B9A4-276FAF7BD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Viljelijöiden tukihakukoulutus 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C47294-A9FF-4C02-B71B-CD8D37D60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97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Uutta satelliittiseurannassa: Kasvi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+mn-lt"/>
              </a:rPr>
              <a:t>Selvityspyyntö lähtee, jos satelliittiseurannan havaitsema kasviluokka poikkeaa ilmoitetusta</a:t>
            </a:r>
          </a:p>
          <a:p>
            <a:r>
              <a:rPr lang="fi-FI" sz="2400" dirty="0">
                <a:latin typeface="+mn-lt"/>
              </a:rPr>
              <a:t>Maataloustoiminta</a:t>
            </a:r>
          </a:p>
          <a:p>
            <a:pPr lvl="1"/>
            <a:r>
              <a:rPr lang="fi-FI" dirty="0"/>
              <a:t>Toimitetussa kuvavastauksessa on oltava se kasvi, joka lohkolle on ilmoitettu</a:t>
            </a:r>
          </a:p>
          <a:p>
            <a:pPr lvl="1"/>
            <a:r>
              <a:rPr lang="fi-FI" dirty="0"/>
              <a:t>Kuva otettava viimeistään 31.8.</a:t>
            </a:r>
          </a:p>
          <a:p>
            <a:r>
              <a:rPr lang="fi-FI" sz="2400" dirty="0">
                <a:latin typeface="+mn-lt"/>
              </a:rPr>
              <a:t>Suojavyöhykkeiden ja turvepeltojen nurmien nurmipeitteisyys</a:t>
            </a:r>
          </a:p>
          <a:p>
            <a:pPr lvl="1"/>
            <a:r>
              <a:rPr lang="fi-FI" dirty="0"/>
              <a:t>Jos ala ei ole nurmea, toimenpide hylätään lohkolta ja tuet peritään takaisin myös aiemmilta vuosilta</a:t>
            </a:r>
          </a:p>
          <a:p>
            <a:r>
              <a:rPr lang="fi-FI" sz="2400" dirty="0">
                <a:latin typeface="+mn-lt"/>
              </a:rPr>
              <a:t>Ehdollisuuden nurmivaatimukset (vuoden 2022 jälkeen raivatuilta aloilta)</a:t>
            </a:r>
          </a:p>
          <a:p>
            <a:pPr lvl="1"/>
            <a:r>
              <a:rPr lang="fi-FI" dirty="0"/>
              <a:t>Jos ala ei ole nurmea, aiheutuu laiminlyönnistä ehdollisuuden seuraamus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2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Toimintavaihtoehdot selvityspyyntöön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fi-FI" sz="2400" dirty="0">
                <a:latin typeface="+mn-lt"/>
              </a:rPr>
              <a:t>1. Tuenhakija lähettää paikkaan sidotun valokuvan tehdystä toimenpiteestä Vipumobiililla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fi-FI" sz="2400" dirty="0">
                <a:latin typeface="+mn-lt"/>
              </a:rPr>
              <a:t>2. Tuenhakija korjaa hakemustietoja vastaamaan tilannetta pellolla Vipu-palvelussa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fi-FI" sz="2400" dirty="0">
                <a:latin typeface="+mn-lt"/>
              </a:rPr>
              <a:t>3. Tuenhakija peruu tuet lohkolta Vipu-palvelussa</a:t>
            </a:r>
            <a:endParaRPr lang="fi-FI" sz="2400" dirty="0">
              <a:latin typeface="+mn-lt"/>
              <a:sym typeface="Wingdings" panose="05000000000000000000" pitchFamily="2" charset="2"/>
            </a:endParaRP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fi-FI" sz="2400" dirty="0">
                <a:latin typeface="+mn-lt"/>
              </a:rPr>
              <a:t>4. Tuenhakija ei reagoi selvityspyyntöön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fi-FI" sz="2400" dirty="0">
                <a:latin typeface="+mn-lt"/>
                <a:sym typeface="Wingdings" panose="05000000000000000000" pitchFamily="2" charset="2"/>
              </a:rPr>
              <a:t>	Jos satelliitti havaitseekin selvityspyyntöön liittyvän asian, tuet maksetaan 	normaalisti</a:t>
            </a:r>
            <a:endParaRPr lang="fi-FI" sz="2400" dirty="0">
              <a:latin typeface="+mn-lt"/>
            </a:endParaRP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fi-FI" sz="2400" dirty="0">
                <a:latin typeface="+mn-lt"/>
                <a:sym typeface="Wingdings" panose="05000000000000000000" pitchFamily="2" charset="2"/>
              </a:rPr>
              <a:t>	Jos satelliitti ei havaitse selvityspyyntöön liittyvää asiaa, tukea ei makseta ja 	lisäksi lohkon ala huomioidaan pinta-alavirheeseen (+tukikohtaiset 	seuraamukset)</a:t>
            </a:r>
            <a:endParaRPr lang="fi-FI" sz="2400" dirty="0">
              <a:latin typeface="+mn-lt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52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9" y="534823"/>
            <a:ext cx="6083417" cy="2250321"/>
          </a:xfrm>
        </p:spPr>
        <p:txBody>
          <a:bodyPr>
            <a:normAutofit/>
          </a:bodyPr>
          <a:lstStyle/>
          <a:p>
            <a:r>
              <a:rPr lang="fi-FI" sz="4800" dirty="0"/>
              <a:t>Vipu-mobiili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3999" y="2994870"/>
            <a:ext cx="6019801" cy="30987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Tiedonvaihto viljelijän ja hallinnon välillä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Vipumobiili on työkalu selvityspyyntöihin vastaamiseen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Vipumobiilista näkyy myös kasvulohkotiedot ja maksut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Vipumobiiliin voi ottaa myös vapaakuvia</a:t>
            </a:r>
          </a:p>
        </p:txBody>
      </p:sp>
    </p:spTree>
    <p:extLst>
      <p:ext uri="{BB962C8B-B14F-4D97-AF65-F5344CB8AC3E}">
        <p14:creationId xmlns:p14="http://schemas.microsoft.com/office/powerpoint/2010/main" val="420271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753904"/>
          </a:xfrm>
        </p:spPr>
        <p:txBody>
          <a:bodyPr/>
          <a:lstStyle/>
          <a:p>
            <a:r>
              <a:rPr lang="fi-FI" dirty="0"/>
              <a:t>Yleistä tukihausta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1473693"/>
            <a:ext cx="6019800" cy="46199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Vain sähköinen haku!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Peruslohkomuutosten tekeminen Vipu-palvelussa on jo auki Peltotukihaku avautuu toukokuussa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Tee peruslohkomuutokset mahdollisuuksien mukaan ennen peltotukihaun täyttämistä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Peltotukihaku </a:t>
            </a:r>
            <a:r>
              <a:rPr lang="fi-FI" dirty="0"/>
              <a:t>päättyy 18.6.2024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Sen jälkeen alkaa muutosaika, jolloin on mahdollista muokata ja korjata tukihakemusta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Syksyllä 2024 aukeaa syysilmoituksen tekeminen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Syysilmoituksellakin on muutosaika, jolloin on mahdollista muokata ja korjata syysilmoitusta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Satelliittiseuranta seuraa pellolla tapahtuvia toimia koko vuoden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Satelliittiseurannan selvityspyynnöt tulevat Vipumobiiliin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Vipupalvelussa tehdään hakuaikana hakemukset ja muutosaikana muutetaan hakemusta. Vipumobiililla vastataan selvityspyyntöihin ja selataan jo ilmoitettuja tietoja.</a:t>
            </a:r>
          </a:p>
        </p:txBody>
      </p:sp>
    </p:spTree>
    <p:extLst>
      <p:ext uri="{BB962C8B-B14F-4D97-AF65-F5344CB8AC3E}">
        <p14:creationId xmlns:p14="http://schemas.microsoft.com/office/powerpoint/2010/main" val="7712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Peltotukien haku 2024 </a:t>
            </a:r>
            <a:r>
              <a:rPr lang="fi-FI" dirty="0" err="1">
                <a:latin typeface="+mn-lt"/>
              </a:rPr>
              <a:t>Vipussa</a:t>
            </a:r>
            <a:r>
              <a:rPr lang="fi-FI" dirty="0">
                <a:latin typeface="+mn-lt"/>
              </a:rPr>
              <a:t>: Esitäyttö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9" y="1622446"/>
            <a:ext cx="10515600" cy="43513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800" dirty="0">
                <a:latin typeface="+mn-lt"/>
              </a:rPr>
              <a:t>Vaihtoehdot esitäytölle: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800" dirty="0"/>
              <a:t>Pelkät peruslohkot, ilman kasvulohkoja.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800" dirty="0"/>
              <a:t>Viime vuoden tiedot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i-FI" sz="2400" dirty="0"/>
              <a:t>Vuonna 2024 kasvulohkogeometrioiden esitäyttö kartalle palaa takaisin.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800" dirty="0"/>
              <a:t>Esitäyttö viljelysuunnitteluohjelmiston (VSO) tiedoilla.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i-FI" sz="2400" dirty="0"/>
              <a:t>Varmista että </a:t>
            </a:r>
            <a:r>
              <a:rPr lang="fi-FI" sz="2400" dirty="0" err="1"/>
              <a:t>VSO:ssa</a:t>
            </a:r>
            <a:r>
              <a:rPr lang="fi-FI" sz="2400" dirty="0"/>
              <a:t> on ajantasaiset peruslohkot.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i-FI" sz="2400" dirty="0"/>
              <a:t>Huomioi esitäytön jälkeen annettavat </a:t>
            </a:r>
            <a:r>
              <a:rPr lang="fi-FI" sz="2400" dirty="0" err="1"/>
              <a:t>Vipun</a:t>
            </a:r>
            <a:r>
              <a:rPr lang="fi-FI" sz="2400" dirty="0"/>
              <a:t> huomautukset.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 7" descr="Kuva peltotukien haun esitäytön valinnasta.">
            <a:extLst>
              <a:ext uri="{FF2B5EF4-FFF2-40B4-BE49-F238E27FC236}">
                <a16:creationId xmlns:a16="http://schemas.microsoft.com/office/drawing/2014/main" id="{16BD25A0-7944-6730-023B-8CADFB57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882" y="4717810"/>
            <a:ext cx="3983371" cy="207059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74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Peltotukien haku 2024 </a:t>
            </a:r>
            <a:r>
              <a:rPr lang="fi-FI" dirty="0" err="1">
                <a:latin typeface="+mn-lt"/>
              </a:rPr>
              <a:t>Vipussa</a:t>
            </a: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eaLnBrk="1" hangingPunct="1"/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Peltotukien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haku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tapahtuu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Vipussa</a:t>
            </a:r>
            <a:endParaRPr lang="sv-FI" altLang="fi-FI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eaLnBrk="1" hangingPunct="1"/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Peltotukien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haku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koostuu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tilan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valintojen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mukaan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maks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. 8 </a:t>
            </a:r>
            <a:r>
              <a:rPr lang="sv-FI" altLang="fi-FI" dirty="0" err="1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välilehdestä</a:t>
            </a:r>
            <a:r>
              <a:rPr lang="sv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</a:p>
          <a:p>
            <a:pPr lvl="1" eaLnBrk="1" hangingPunct="1"/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Lohkotiedot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Hakijan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tiedot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Haettavat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tuet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Luomu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 ja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sopimukset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Lohkotietojen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yhteenveto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Maatilan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tiedot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Vipuneuvoja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Yhteenveto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 ja </a:t>
            </a:r>
            <a:r>
              <a:rPr lang="sv-FI" altLang="fi-FI" sz="2000" dirty="0" err="1">
                <a:ea typeface="Georgia" panose="02040502050405020303" pitchFamily="18" charset="0"/>
                <a:cs typeface="Georgia" panose="02040502050405020303" pitchFamily="18" charset="0"/>
              </a:rPr>
              <a:t>lähetys</a:t>
            </a:r>
            <a:r>
              <a:rPr lang="sv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C78A34C-EE32-16CB-E237-FAC24A7C4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55" y="3600596"/>
            <a:ext cx="10418763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92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Peltotukien haku 2024 </a:t>
            </a:r>
            <a:r>
              <a:rPr lang="fi-FI" dirty="0" err="1">
                <a:latin typeface="+mn-lt"/>
              </a:rPr>
              <a:t>Vipussa</a:t>
            </a:r>
            <a:r>
              <a:rPr lang="fi-FI" dirty="0">
                <a:latin typeface="+mn-lt"/>
              </a:rPr>
              <a:t>: Lohkotiedot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66" y="152290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700" dirty="0">
                <a:latin typeface="+mn-lt"/>
              </a:rPr>
              <a:t>Uutta vuodelle 2024:</a:t>
            </a:r>
          </a:p>
          <a:p>
            <a:r>
              <a:rPr lang="fi-FI" sz="1700" dirty="0">
                <a:latin typeface="+mn-lt"/>
              </a:rPr>
              <a:t>Luonnonhoitonurmien perustamisaika on ilmoitettava joka vuosi </a:t>
            </a:r>
          </a:p>
          <a:p>
            <a:r>
              <a:rPr lang="fi-FI" sz="1700" dirty="0">
                <a:latin typeface="+mn-lt"/>
              </a:rPr>
              <a:t>Viherlannoitusnurmilta kysytään perustamisaika.</a:t>
            </a:r>
          </a:p>
          <a:p>
            <a:r>
              <a:rPr lang="fi-FI" sz="1700" dirty="0">
                <a:latin typeface="+mn-lt"/>
              </a:rPr>
              <a:t>Kasvikoodit 2024</a:t>
            </a:r>
          </a:p>
          <a:p>
            <a:pPr lvl="1"/>
            <a:r>
              <a:rPr lang="fi-FI" sz="1700" dirty="0"/>
              <a:t>Uusia:</a:t>
            </a:r>
          </a:p>
          <a:p>
            <a:pPr lvl="2"/>
            <a:r>
              <a:rPr lang="fi-FI" sz="1700" dirty="0"/>
              <a:t>Puhdaskaura / Ren </a:t>
            </a:r>
            <a:r>
              <a:rPr lang="fi-FI" sz="1700" dirty="0" err="1"/>
              <a:t>havre</a:t>
            </a:r>
            <a:r>
              <a:rPr lang="fi-FI" sz="1700" dirty="0"/>
              <a:t>  edellyttää ehdollisuuden 3-vuoden viljelykierrossa viljelysopimusta</a:t>
            </a:r>
          </a:p>
          <a:p>
            <a:pPr lvl="2"/>
            <a:r>
              <a:rPr lang="fi-FI" sz="1700" dirty="0"/>
              <a:t>Kikherne / </a:t>
            </a:r>
            <a:r>
              <a:rPr lang="fi-FI" sz="1700" dirty="0" err="1"/>
              <a:t>Kikärt</a:t>
            </a:r>
            <a:r>
              <a:rPr lang="fi-FI" sz="1700" dirty="0"/>
              <a:t> on valkuaiskasvi</a:t>
            </a:r>
          </a:p>
          <a:p>
            <a:pPr lvl="2"/>
            <a:r>
              <a:rPr lang="fi-FI" sz="1700" dirty="0"/>
              <a:t>Yksivuotinen kylvetty seoskasvusto on tarkoitettu yksivuotisille mm. hunaja- ja riista-, sekä maisemakasvustoille sekä muille seoskasvustoille, joilla ei omaa koodia.</a:t>
            </a:r>
          </a:p>
          <a:p>
            <a:pPr lvl="3"/>
            <a:r>
              <a:rPr lang="fi-FI" sz="1700" dirty="0"/>
              <a:t>pakollinen lisätietokenttä </a:t>
            </a:r>
          </a:p>
          <a:p>
            <a:pPr lvl="3"/>
            <a:r>
              <a:rPr lang="fi-FI" sz="1700" dirty="0"/>
              <a:t>ei ole kesantoa eikä nurmivaltaista kasvustoa, ei ole tuottamatonta alaa.</a:t>
            </a:r>
          </a:p>
          <a:p>
            <a:pPr lvl="3"/>
            <a:r>
              <a:rPr lang="fi-FI" sz="1700" dirty="0"/>
              <a:t>Ekojärjestelmätuen toimenpiteiden kasvikoodit ovat erikseen.</a:t>
            </a:r>
          </a:p>
          <a:p>
            <a:pPr lvl="1"/>
            <a:r>
              <a:rPr lang="fi-FI" sz="1700" dirty="0"/>
              <a:t>Poistuvia:</a:t>
            </a:r>
          </a:p>
          <a:p>
            <a:pPr lvl="2"/>
            <a:r>
              <a:rPr lang="fi-FI" sz="1700" dirty="0"/>
              <a:t>Ruisvirna poistuu, ilmoitetaan kasvikoodilla Virna.</a:t>
            </a:r>
          </a:p>
          <a:p>
            <a:pPr lvl="2"/>
            <a:r>
              <a:rPr lang="fi-FI" sz="1700" dirty="0"/>
              <a:t>Viherkesanto (riista-, maisema- ja pölyttäjäkasvusto).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4926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Peltotukien haku 2024 </a:t>
            </a:r>
            <a:r>
              <a:rPr lang="fi-FI" dirty="0" err="1">
                <a:latin typeface="+mn-lt"/>
              </a:rPr>
              <a:t>Vipussa</a:t>
            </a:r>
            <a:r>
              <a:rPr lang="fi-FI" dirty="0">
                <a:latin typeface="+mn-lt"/>
              </a:rPr>
              <a:t>: Hakijan 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63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 sz="1800" dirty="0">
                <a:latin typeface="+mn-lt"/>
              </a:rPr>
              <a:t>Y-tunnus </a:t>
            </a:r>
          </a:p>
          <a:p>
            <a:pPr lvl="1"/>
            <a:r>
              <a:rPr lang="fi-FI" sz="1800" dirty="0"/>
              <a:t>Jos sama tuenhakija kuin edellisessä eläinpalkkiohaussa tai peltotukien haussa, Y-tunnus </a:t>
            </a:r>
            <a:r>
              <a:rPr lang="fi-FI" sz="1800" dirty="0" err="1"/>
              <a:t>esitäytetään</a:t>
            </a:r>
            <a:r>
              <a:rPr lang="fi-FI" sz="1800" dirty="0"/>
              <a:t>.</a:t>
            </a:r>
          </a:p>
          <a:p>
            <a:r>
              <a:rPr lang="fi-FI" sz="1800" dirty="0">
                <a:latin typeface="+mn-lt"/>
              </a:rPr>
              <a:t>Päätoimiala </a:t>
            </a:r>
          </a:p>
          <a:p>
            <a:pPr lvl="1"/>
            <a:r>
              <a:rPr lang="fi-FI" sz="1800" dirty="0"/>
              <a:t>haetaan rekisteristä Y-tunnuksen perusteella.</a:t>
            </a:r>
          </a:p>
          <a:p>
            <a:r>
              <a:rPr lang="fi-FI" sz="1800" dirty="0">
                <a:latin typeface="+mn-lt"/>
              </a:rPr>
              <a:t>ALV </a:t>
            </a:r>
          </a:p>
          <a:p>
            <a:pPr lvl="1"/>
            <a:r>
              <a:rPr lang="fi-FI" sz="1800" dirty="0"/>
              <a:t>Kyllä/Ei -tieto </a:t>
            </a:r>
            <a:r>
              <a:rPr lang="fi-FI" sz="1800" dirty="0" err="1"/>
              <a:t>esitäytetään</a:t>
            </a:r>
            <a:r>
              <a:rPr lang="fi-FI" sz="1800" dirty="0"/>
              <a:t> samoin kuin Y-tunnus.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A9589DC-3F6A-16A6-A99E-E2911FA90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725" y="2724602"/>
            <a:ext cx="5610138" cy="3897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97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Peltotukien haku 2024 </a:t>
            </a:r>
            <a:r>
              <a:rPr lang="fi-FI" dirty="0" err="1">
                <a:latin typeface="+mn-lt"/>
              </a:rPr>
              <a:t>Vipussa</a:t>
            </a:r>
            <a:r>
              <a:rPr lang="fi-FI" dirty="0">
                <a:latin typeface="+mn-lt"/>
              </a:rPr>
              <a:t>: Haettavat tuet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24" y="1858468"/>
            <a:ext cx="3717022" cy="4292600"/>
          </a:xfrm>
        </p:spPr>
        <p:txBody>
          <a:bodyPr>
            <a:normAutofit/>
          </a:bodyPr>
          <a:lstStyle/>
          <a:p>
            <a:endParaRPr lang="fi-FI" sz="1800" dirty="0">
              <a:latin typeface="+mn-lt"/>
            </a:endParaRPr>
          </a:p>
          <a:p>
            <a:pPr>
              <a:defRPr/>
            </a:pPr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Ensimmäinen vaihe on hakea tukea</a:t>
            </a:r>
          </a:p>
          <a:p>
            <a:pPr>
              <a:defRPr/>
            </a:pPr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Jos valittuun tukeen tai korvaukseen liittyy lisävalintoja tai kysymyksiä, tulevat ne näkyville valinnan jälkeen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0D84460-6EAF-1B0B-0834-398E4F18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963" y="2200275"/>
            <a:ext cx="7008813" cy="429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29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Peltotukien haku 2024 </a:t>
            </a:r>
            <a:r>
              <a:rPr lang="fi-FI" dirty="0" err="1">
                <a:latin typeface="+mn-lt"/>
              </a:rPr>
              <a:t>Vipussa</a:t>
            </a:r>
            <a:r>
              <a:rPr lang="fi-FI" dirty="0">
                <a:latin typeface="+mn-lt"/>
              </a:rPr>
              <a:t>: Ekojärjestelmätuki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80" y="1858381"/>
            <a:ext cx="3717022" cy="4292600"/>
          </a:xfrm>
        </p:spPr>
        <p:txBody>
          <a:bodyPr>
            <a:normAutofit/>
          </a:bodyPr>
          <a:lstStyle/>
          <a:p>
            <a:endParaRPr lang="fi-FI" sz="1800" dirty="0">
              <a:latin typeface="+mn-lt"/>
            </a:endParaRPr>
          </a:p>
          <a:p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Tuessa on neljä eri toimenpidettä, joita jokaista on haettava keväällä, jos haluaa niistä tukea</a:t>
            </a:r>
          </a:p>
          <a:p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Kolmen ekojärjestelmätuen toimenpiteiden pinta-alat saadaan lohkotiedot-välilehdeltä.</a:t>
            </a:r>
          </a:p>
          <a:p>
            <a:r>
              <a:rPr lang="fi-FI" altLang="fi-FI" sz="18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Talviaikainen kasvipeitteisyys on haettava keväällä, mutta pinta-alat ilmoitetaan syysilmoituksella syksyllä.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13C904F7-6216-1BF9-924C-782BC99A0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0047" y="2035175"/>
            <a:ext cx="6011863" cy="445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12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Ubuntu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958</Words>
  <Application>Microsoft Office PowerPoint</Application>
  <PresentationFormat>Laajakuva</PresentationFormat>
  <Paragraphs>127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Arial</vt:lpstr>
      <vt:lpstr>Georgia</vt:lpstr>
      <vt:lpstr>Roboto</vt:lpstr>
      <vt:lpstr>Roboto Condensed Light</vt:lpstr>
      <vt:lpstr>Ubuntu</vt:lpstr>
      <vt:lpstr>Wingdings</vt:lpstr>
      <vt:lpstr>Office-teema</vt:lpstr>
      <vt:lpstr>PowerPoint-esitys</vt:lpstr>
      <vt:lpstr>Viljelijöiden tukihakukoulutus 2024</vt:lpstr>
      <vt:lpstr>Yleistä tukihausta</vt:lpstr>
      <vt:lpstr>Peltotukien haku 2024 Vipussa: Esitäyttö</vt:lpstr>
      <vt:lpstr>Peltotukien haku 2024 Vipussa</vt:lpstr>
      <vt:lpstr>Peltotukien haku 2024 Vipussa: Lohkotiedot</vt:lpstr>
      <vt:lpstr>Peltotukien haku 2024 Vipussa: Hakijan tiedot</vt:lpstr>
      <vt:lpstr>Peltotukien haku 2024 Vipussa: Haettavat tuet</vt:lpstr>
      <vt:lpstr>Peltotukien haku 2024 Vipussa: Ekojärjestelmätuki</vt:lpstr>
      <vt:lpstr>Peltotukien haku 2024 Vipussa: Ympäristökorvaus</vt:lpstr>
      <vt:lpstr>Peltotukien haku 2024 Vipussa: Ympäristökorvaus</vt:lpstr>
      <vt:lpstr>Peltotukien haku 2024 Vipussa: Vipuneuvoja</vt:lpstr>
      <vt:lpstr>Satelliittiseuranta</vt:lpstr>
      <vt:lpstr>Satelliittiseuranta syysilmoituksen kasvipeitteisyydestä</vt:lpstr>
      <vt:lpstr>Satelliittiseuranta syysilmoituksen kasvipeitteisyydestä</vt:lpstr>
      <vt:lpstr>Satelliittiseuranta kasvukaudella 2024</vt:lpstr>
      <vt:lpstr>Satelliittiseuranta kasvukaudella 2024</vt:lpstr>
      <vt:lpstr>Satelliittiseuranta kasvukaudella 2024</vt:lpstr>
      <vt:lpstr>Uutta satelliittiseurannassa: Luonnonhoitonurmet ja ekojärjestelmätuen viherlannoitusnurmet 2024</vt:lpstr>
      <vt:lpstr>Uutta satelliittiseurannassa: Kasvi</vt:lpstr>
      <vt:lpstr>Toimintavaihtoehdot selvityspyyntöön</vt:lpstr>
      <vt:lpstr>Vipu-mobiili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Minna-Marika Kumpulainen</dc:creator>
  <cp:lastModifiedBy>Marita Hyytinen</cp:lastModifiedBy>
  <cp:revision>19</cp:revision>
  <dcterms:created xsi:type="dcterms:W3CDTF">2022-10-26T10:18:30Z</dcterms:created>
  <dcterms:modified xsi:type="dcterms:W3CDTF">2024-04-25T07:53:08Z</dcterms:modified>
</cp:coreProperties>
</file>