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3" r:id="rId6"/>
    <p:sldId id="274" r:id="rId7"/>
    <p:sldId id="276" r:id="rId8"/>
    <p:sldId id="277" r:id="rId9"/>
    <p:sldId id="275" r:id="rId10"/>
    <p:sldId id="278" r:id="rId11"/>
    <p:sldId id="272" r:id="rId12"/>
    <p:sldId id="279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Vuosikello</c:v>
                </c:pt>
              </c:strCache>
            </c:strRef>
          </c:tx>
          <c:spPr>
            <a:solidFill>
              <a:srgbClr val="A8D8DB"/>
            </a:solidFill>
          </c:spPr>
          <c:dPt>
            <c:idx val="0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7C-47E2-97CA-3CBCE4D435E1}"/>
              </c:ext>
            </c:extLst>
          </c:dPt>
          <c:dPt>
            <c:idx val="1"/>
            <c:bubble3D val="0"/>
            <c:explosion val="5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C-47E2-97CA-3CBCE4D435E1}"/>
              </c:ext>
            </c:extLst>
          </c:dPt>
          <c:dPt>
            <c:idx val="2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7C-47E2-97CA-3CBCE4D435E1}"/>
              </c:ext>
            </c:extLst>
          </c:dPt>
          <c:dPt>
            <c:idx val="3"/>
            <c:bubble3D val="0"/>
            <c:explosion val="7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7C-47E2-97CA-3CBCE4D435E1}"/>
              </c:ext>
            </c:extLst>
          </c:dPt>
          <c:cat>
            <c:numRef>
              <c:f>Taul1!$A$2:$A$5</c:f>
              <c:numCache>
                <c:formatCode>General</c:formatCode>
                <c:ptCount val="4"/>
              </c:numCache>
            </c:numRef>
          </c:cat>
          <c:val>
            <c:numRef>
              <c:f>Taul1!$B$2:$B$5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E2-97CA-3CBCE4D43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4F771820-F673-49B7-A8D9-5D9DF1A1F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9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486988-CD21-49F7-AC0E-D8D1306F3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99B578-3968-4431-B96B-804861A8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5618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29FA1D-5854-47EA-8749-F1081206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56187" cy="34885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3773B34-3A9C-48BF-BD11-17C110126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" b="3283"/>
          <a:stretch/>
        </p:blipFill>
        <p:spPr>
          <a:xfrm>
            <a:off x="6229350" y="0"/>
            <a:ext cx="5334000" cy="6858000"/>
          </a:xfrm>
          <a:prstGeom prst="rect">
            <a:avLst/>
          </a:prstGeom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25AF15-C919-4420-87BF-65D5ADC20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2F153FB-B9F1-423F-B91B-BB23F1EEF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61D2688-8AEA-47D3-9488-EFCCC3D0BB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5" y="5505450"/>
            <a:ext cx="680431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B3015-0553-4531-9EBB-2A0F1E368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CFCF35-FE46-4777-A9F0-886981AA7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70A6F6-B2E8-47BF-98F3-9B73B4DB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296024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523A628-F9C7-4F29-8672-1596060C6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sikello kvartaa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72E42-028A-1894-CE59-AC9AD1D26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121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Vuosikello</a:t>
            </a:r>
          </a:p>
        </p:txBody>
      </p:sp>
      <p:graphicFrame>
        <p:nvGraphicFramePr>
          <p:cNvPr id="9" name="Sisällön paikkamerkki 5">
            <a:extLst>
              <a:ext uri="{FF2B5EF4-FFF2-40B4-BE49-F238E27FC236}">
                <a16:creationId xmlns:a16="http://schemas.microsoft.com/office/drawing/2014/main" id="{663D2ADC-2E35-AE60-F43C-F3BF48DDA0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44296949"/>
              </p:ext>
            </p:extLst>
          </p:nvPr>
        </p:nvGraphicFramePr>
        <p:xfrm>
          <a:off x="716507" y="941696"/>
          <a:ext cx="10788555" cy="485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9575F2BD-4F05-F7CC-EFBB-D862C92EEE44}"/>
              </a:ext>
            </a:extLst>
          </p:cNvPr>
          <p:cNvSpPr txBox="1"/>
          <p:nvPr userDrawn="1"/>
        </p:nvSpPr>
        <p:spPr>
          <a:xfrm>
            <a:off x="3699090" y="180929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F4E9341-A906-368C-100F-AEAA85CE8D01}"/>
              </a:ext>
            </a:extLst>
          </p:cNvPr>
          <p:cNvSpPr txBox="1"/>
          <p:nvPr userDrawn="1"/>
        </p:nvSpPr>
        <p:spPr>
          <a:xfrm>
            <a:off x="4181310" y="139809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A25AF2A-8168-B552-93DE-7C3A79106321}"/>
              </a:ext>
            </a:extLst>
          </p:cNvPr>
          <p:cNvSpPr txBox="1"/>
          <p:nvPr userDrawn="1"/>
        </p:nvSpPr>
        <p:spPr>
          <a:xfrm>
            <a:off x="3464802" y="2262356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3F557B3-5E01-2A71-0982-4ECF911FADC5}"/>
              </a:ext>
            </a:extLst>
          </p:cNvPr>
          <p:cNvSpPr txBox="1"/>
          <p:nvPr userDrawn="1"/>
        </p:nvSpPr>
        <p:spPr>
          <a:xfrm>
            <a:off x="4506581" y="215588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1CB025C-43B8-DAF4-266E-7414B03BC0E7}"/>
              </a:ext>
            </a:extLst>
          </p:cNvPr>
          <p:cNvSpPr txBox="1"/>
          <p:nvPr userDrawn="1"/>
        </p:nvSpPr>
        <p:spPr>
          <a:xfrm>
            <a:off x="3933378" y="432693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42453E3-F63D-BB5E-974F-DBEB0AD962C7}"/>
              </a:ext>
            </a:extLst>
          </p:cNvPr>
          <p:cNvSpPr txBox="1"/>
          <p:nvPr userDrawn="1"/>
        </p:nvSpPr>
        <p:spPr>
          <a:xfrm>
            <a:off x="4415598" y="391573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A5DA352-F499-DC20-D9F8-94D4007D2F2D}"/>
              </a:ext>
            </a:extLst>
          </p:cNvPr>
          <p:cNvSpPr txBox="1"/>
          <p:nvPr userDrawn="1"/>
        </p:nvSpPr>
        <p:spPr>
          <a:xfrm>
            <a:off x="3699090" y="478000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4A5F648-CCCA-C713-3FEF-5D5A5B805422}"/>
              </a:ext>
            </a:extLst>
          </p:cNvPr>
          <p:cNvSpPr txBox="1"/>
          <p:nvPr userDrawn="1"/>
        </p:nvSpPr>
        <p:spPr>
          <a:xfrm>
            <a:off x="4740869" y="467352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CB05704-54D7-5DED-9E0B-6DE48A316F70}"/>
              </a:ext>
            </a:extLst>
          </p:cNvPr>
          <p:cNvSpPr txBox="1"/>
          <p:nvPr userDrawn="1"/>
        </p:nvSpPr>
        <p:spPr>
          <a:xfrm>
            <a:off x="7042200" y="191722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6BE4E9-0E22-3576-8949-E34741C95F5A}"/>
              </a:ext>
            </a:extLst>
          </p:cNvPr>
          <p:cNvSpPr txBox="1"/>
          <p:nvPr userDrawn="1"/>
        </p:nvSpPr>
        <p:spPr>
          <a:xfrm>
            <a:off x="7524420" y="1506022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069A7B5-96F0-A1A4-9857-E1ACA1467307}"/>
              </a:ext>
            </a:extLst>
          </p:cNvPr>
          <p:cNvSpPr txBox="1"/>
          <p:nvPr userDrawn="1"/>
        </p:nvSpPr>
        <p:spPr>
          <a:xfrm>
            <a:off x="6807912" y="2370287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DCCBF2E-B2B4-72C0-07C4-F450765C9585}"/>
              </a:ext>
            </a:extLst>
          </p:cNvPr>
          <p:cNvSpPr txBox="1"/>
          <p:nvPr userDrawn="1"/>
        </p:nvSpPr>
        <p:spPr>
          <a:xfrm>
            <a:off x="7849691" y="226381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06638E5-06D4-D0FE-535E-57D33E1E0AF5}"/>
              </a:ext>
            </a:extLst>
          </p:cNvPr>
          <p:cNvSpPr txBox="1"/>
          <p:nvPr userDrawn="1"/>
        </p:nvSpPr>
        <p:spPr>
          <a:xfrm>
            <a:off x="7046046" y="451121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E8992F27-6F90-CE36-CD9F-E2B997F7FA2B}"/>
              </a:ext>
            </a:extLst>
          </p:cNvPr>
          <p:cNvSpPr txBox="1"/>
          <p:nvPr userDrawn="1"/>
        </p:nvSpPr>
        <p:spPr>
          <a:xfrm>
            <a:off x="7528266" y="410001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0ACEF35-61D0-1B1D-3E0E-4EAE191A2A05}"/>
              </a:ext>
            </a:extLst>
          </p:cNvPr>
          <p:cNvSpPr txBox="1"/>
          <p:nvPr userDrawn="1"/>
        </p:nvSpPr>
        <p:spPr>
          <a:xfrm>
            <a:off x="6811758" y="496428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49AED2DC-147D-5E2D-5590-A00C12B94684}"/>
              </a:ext>
            </a:extLst>
          </p:cNvPr>
          <p:cNvSpPr txBox="1"/>
          <p:nvPr userDrawn="1"/>
        </p:nvSpPr>
        <p:spPr>
          <a:xfrm>
            <a:off x="7853537" y="485780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25746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A1C67-C2D0-442A-9518-C279E12A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D649B-A6B2-42B1-9C6C-7C2A683A2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95D3E3-78E3-465B-A1AB-D5E972FA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5069622-E1CA-40ED-A40C-8B51A5500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927C7-6C16-49B7-8BDA-2F582603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559991"/>
            <a:ext cx="6019800" cy="1600200"/>
          </a:xfrm>
        </p:spPr>
        <p:txBody>
          <a:bodyPr anchor="b"/>
          <a:lstStyle>
            <a:lvl1pPr>
              <a:defRPr sz="3200"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70377A-DC52-43CC-8168-016855362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2282031"/>
            <a:ext cx="6019800" cy="3811588"/>
          </a:xfrm>
        </p:spPr>
        <p:txBody>
          <a:bodyPr/>
          <a:lstStyle>
            <a:lvl1pPr marL="0" indent="0">
              <a:buNone/>
              <a:defRPr sz="1600" baseline="0">
                <a:latin typeface="Roboto Condensed Light" panose="020B0604020202020204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EBE1BAD-8637-4ADE-8706-12DF3DEC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1" name="Kuva 10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FCAB351-DF97-4985-A223-47E5EC77D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749" cy="68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54FD9-2DF2-4E9B-93D2-D489DE24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726CF-64BD-45C4-A59D-FA26BC8E2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93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94A071-24AD-47F4-90D7-2FB64F49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9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473D5E4-FB75-48E0-9665-B8730C0DE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4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D02B9-899B-48D2-973D-F579DF99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910DD4-BD41-4235-AFD9-F0E1B9DE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DE0C7CB-8D49-47DE-BE1B-6CEA14904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08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9CF44BC-423D-4F92-B6D4-FB9550587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9F2E2D-ACEC-4823-BE5D-BE54605AB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08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05F7C02-01EE-44FC-AF5B-393661C6C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2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6BA04-C423-452D-99FE-65E87E41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0427D4-9D0F-4BAE-8CF2-C01CDC3E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4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E5E4A8-AB8F-4372-8B36-428F00D8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233179-565F-4252-8387-7F9AB15C2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939D87-4B10-4CBA-98E1-F2BAC8E8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359C07-3423-4F2B-AA12-5DE9EB51E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A13586-99D3-428B-8A4C-9D46C5106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716D-5F6C-40AD-A447-A46B970DE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7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50" r:id="rId5"/>
    <p:sldLayoutId id="2147483656" r:id="rId6"/>
    <p:sldLayoutId id="2147483652" r:id="rId7"/>
    <p:sldLayoutId id="2147483653" r:id="rId8"/>
    <p:sldLayoutId id="2147483654" r:id="rId9"/>
    <p:sldLayoutId id="2147483655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ood.ec.europa.eu/plants/plant-reproductive-material/plant-variety-catalogues-databases-information-systems_en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od.ec.europa.eu/plants/plant-reproductive-material/plant-variety-catalogues-databases-information-systems_en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576F19EF-443D-4F9A-9382-AE2B12B2B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674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Nuoren viljelijän tulotuki (EU) </a:t>
            </a:r>
            <a:r>
              <a:rPr lang="fi-FI" dirty="0" err="1"/>
              <a:t>Vipussa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721186"/>
            <a:ext cx="11080968" cy="214758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fi-FI" sz="11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fi-FI" dirty="0"/>
          </a:p>
        </p:txBody>
      </p:sp>
      <p:pic>
        <p:nvPicPr>
          <p:cNvPr id="6" name="Kuva 5" descr="Kuvankaappaus Vipussa avautuvasta nuorten viljelijöiden tukien lisätietolaatikosta.">
            <a:extLst>
              <a:ext uri="{FF2B5EF4-FFF2-40B4-BE49-F238E27FC236}">
                <a16:creationId xmlns:a16="http://schemas.microsoft.com/office/drawing/2014/main" id="{D5280098-6529-FFA4-BA18-C7E4829EF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07" y="1499979"/>
            <a:ext cx="5069946" cy="507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8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0" i="0" dirty="0">
                <a:effectLst/>
                <a:latin typeface="+mn-lt"/>
              </a:rPr>
              <a:t>Erikoiskasvipalkkio</a:t>
            </a: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868" y="1490066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sv-FI" altLang="fi-FI" sz="2400" b="1" dirty="0" err="1">
                <a:latin typeface="+mn-lt"/>
                <a:ea typeface="Trebuchet MS" panose="020B0603020202020204" pitchFamily="34" charset="0"/>
                <a:cs typeface="Trebuchet MS" panose="020B0603020202020204" pitchFamily="34" charset="0"/>
              </a:rPr>
              <a:t>Palkkiokelpoiset</a:t>
            </a:r>
            <a:r>
              <a:rPr lang="sv-FI" altLang="fi-FI" sz="2400" b="1" dirty="0">
                <a:latin typeface="+mn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sv-FI" altLang="fi-FI" sz="2400" b="1" dirty="0" err="1">
                <a:latin typeface="+mn-lt"/>
                <a:ea typeface="Trebuchet MS" panose="020B0603020202020204" pitchFamily="34" charset="0"/>
                <a:cs typeface="Trebuchet MS" panose="020B0603020202020204" pitchFamily="34" charset="0"/>
              </a:rPr>
              <a:t>kasvit</a:t>
            </a:r>
            <a:endParaRPr lang="fi-FI" sz="2400" b="1" dirty="0">
              <a:solidFill>
                <a:srgbClr val="343841"/>
              </a:solidFill>
              <a:latin typeface="+mn-lt"/>
            </a:endParaRPr>
          </a:p>
          <a:p>
            <a:pPr eaLnBrk="1" hangingPunct="1"/>
            <a:r>
              <a:rPr lang="fi-FI" altLang="fi-FI" sz="24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Sokerijuurikas</a:t>
            </a:r>
          </a:p>
          <a:p>
            <a:pPr lvl="1" eaLnBrk="1" hangingPunct="1"/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Maksetaan sellaisen sokerijuurikkaan viljelystä sokerintuotantoon, josta on viljelysopimus sokerijuurikasteollisuuden kanssa. </a:t>
            </a:r>
          </a:p>
          <a:p>
            <a:pPr lvl="1" eaLnBrk="1" hangingPunct="1"/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Viljelysopimus tehtävä peltotukien haun loppuun mennessä. </a:t>
            </a:r>
          </a:p>
          <a:p>
            <a:pPr eaLnBrk="1" hangingPunct="1"/>
            <a:r>
              <a:rPr lang="fi-FI" altLang="fi-FI" sz="24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Tattari</a:t>
            </a:r>
          </a:p>
          <a:p>
            <a:pPr eaLnBrk="1" hangingPunct="1"/>
            <a:r>
              <a:rPr lang="fi-FI" altLang="fi-FI" sz="24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Valkuaiskasvit: linssi, peltoherne, härkäpapu, </a:t>
            </a:r>
            <a:r>
              <a:rPr lang="fi-FI" altLang="fi-FI" sz="2400" dirty="0">
                <a:solidFill>
                  <a:srgbClr val="FF0000"/>
                </a:solidFill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kikherne</a:t>
            </a:r>
            <a:r>
              <a:rPr lang="fi-FI" altLang="fi-FI" sz="24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 ja makea lupiini</a:t>
            </a:r>
          </a:p>
          <a:p>
            <a:pPr lvl="1" eaLnBrk="1" hangingPunct="1"/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Lupiinin lajikkeen on oltava tukikelpoinen. Karvaat (kitkerät) lajikkeet ovat tukikelvottomia</a:t>
            </a:r>
          </a:p>
          <a:p>
            <a:pPr lvl="1" eaLnBrk="1" hangingPunct="1"/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Lupiinin tukikelpoiset lajikkeet </a:t>
            </a:r>
            <a:r>
              <a:rPr lang="fi-FI" altLang="fi-FI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https://food.ec.europa.eu/plants/plant-reproductive-material/plant-variety-catalogues-databases-information-systems_en</a:t>
            </a:r>
            <a:endParaRPr lang="sv-FI" altLang="fi-FI" dirty="0"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2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4DEF4-81E5-4D4D-9281-36E066FC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0" i="0" dirty="0">
                <a:effectLst/>
                <a:latin typeface="+mn-lt"/>
              </a:rPr>
              <a:t>Erikoiskasvipalkkio</a:t>
            </a: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19E642-7044-4C0B-9E16-2C1E5734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68" y="1564853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sv-FI" altLang="fi-FI" sz="2400" b="1" dirty="0" err="1">
                <a:latin typeface="+mn-lt"/>
                <a:ea typeface="Trebuchet MS" panose="020B0603020202020204" pitchFamily="34" charset="0"/>
                <a:cs typeface="Trebuchet MS" panose="020B0603020202020204" pitchFamily="34" charset="0"/>
              </a:rPr>
              <a:t>Palkkiokelpoiset</a:t>
            </a:r>
            <a:r>
              <a:rPr lang="sv-FI" altLang="fi-FI" sz="2400" b="1" dirty="0">
                <a:latin typeface="+mn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sv-FI" altLang="fi-FI" sz="2400" b="1" dirty="0" err="1">
                <a:latin typeface="+mn-lt"/>
                <a:ea typeface="Trebuchet MS" panose="020B0603020202020204" pitchFamily="34" charset="0"/>
                <a:cs typeface="Trebuchet MS" panose="020B0603020202020204" pitchFamily="34" charset="0"/>
              </a:rPr>
              <a:t>kasvit</a:t>
            </a:r>
            <a:endParaRPr lang="fi-FI" sz="2400" b="1" dirty="0">
              <a:solidFill>
                <a:srgbClr val="343841"/>
              </a:solidFill>
              <a:latin typeface="+mn-lt"/>
            </a:endParaRPr>
          </a:p>
          <a:p>
            <a:pPr>
              <a:defRPr/>
            </a:pPr>
            <a:r>
              <a:rPr lang="fi-FI" altLang="fi-FI" sz="24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Öljykasvit: kevätrypsi, syysrypsi, kevätrapsi, syysrapsi, öljypellava, öljyhamppu, ruistankio </a:t>
            </a:r>
            <a:r>
              <a:rPr lang="fi-FI" altLang="fi-FI" sz="2400" strike="sngStrike" dirty="0">
                <a:solidFill>
                  <a:srgbClr val="FF0000"/>
                </a:solidFill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tai auringonkukka</a:t>
            </a:r>
          </a:p>
          <a:p>
            <a:pPr lvl="1">
              <a:defRPr/>
            </a:pPr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Öljyhampun lajikkeen on oltava tukikelpoinen ja kopiot käytettyjen siementen vakuustodistuksista on toimitettava sähköisen tukihakemuksen liitteenä. Tukihaussa on ilmoitettava käytetty siemenmäärä ja arvioitu kylvöpäivämäärä.</a:t>
            </a:r>
          </a:p>
          <a:p>
            <a:pPr lvl="1">
              <a:defRPr/>
            </a:pPr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Hampun tukikelpoiset lajikkeet </a:t>
            </a:r>
            <a:r>
              <a:rPr lang="fi-FI" altLang="fi-FI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https://food.ec.europa.eu/plants/plant-reproductive-material/plant-variety-catalogues-databases-information-systems_en</a:t>
            </a:r>
            <a:endParaRPr lang="fi-FI" altLang="fi-FI" u="sng" dirty="0">
              <a:solidFill>
                <a:srgbClr val="0563C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endParaRPr lang="fi-FI" altLang="fi-FI" sz="2400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457200" lvl="1" indent="0">
              <a:buNone/>
              <a:defRPr/>
            </a:pPr>
            <a:r>
              <a:rPr lang="fi-FI" altLang="fi-FI" sz="24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Erikoiskasvipalkkiota maksetaan vain puhtaista kasvustoista, seokset eivät ole tukikelpoisia.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F06323E5-2390-C099-69D9-8C684E7B8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09650"/>
              </p:ext>
            </p:extLst>
          </p:nvPr>
        </p:nvGraphicFramePr>
        <p:xfrm>
          <a:off x="3718755" y="5916191"/>
          <a:ext cx="621535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679">
                  <a:extLst>
                    <a:ext uri="{9D8B030D-6E8A-4147-A177-3AD203B41FA5}">
                      <a16:colId xmlns:a16="http://schemas.microsoft.com/office/drawing/2014/main" val="629295098"/>
                    </a:ext>
                  </a:extLst>
                </a:gridCol>
                <a:gridCol w="3107679">
                  <a:extLst>
                    <a:ext uri="{9D8B030D-6E8A-4147-A177-3AD203B41FA5}">
                      <a16:colId xmlns:a16="http://schemas.microsoft.com/office/drawing/2014/main" val="338902504"/>
                    </a:ext>
                  </a:extLst>
                </a:gridCol>
              </a:tblGrid>
              <a:tr h="252148">
                <a:tc>
                  <a:txBody>
                    <a:bodyPr/>
                    <a:lstStyle/>
                    <a:p>
                      <a:r>
                        <a:rPr lang="fi-FI" dirty="0"/>
                        <a:t>Tukialue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123118"/>
                  </a:ext>
                </a:extLst>
              </a:tr>
              <a:tr h="273689">
                <a:tc>
                  <a:txBody>
                    <a:bodyPr/>
                    <a:lstStyle/>
                    <a:p>
                      <a:r>
                        <a:rPr lang="fi-FI" dirty="0"/>
                        <a:t>AB ja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120€/ha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636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56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230BC-7196-41A2-B9A4-276FAF7B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110" y="1533424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Perustulotuki</a:t>
            </a:r>
            <a:br>
              <a:rPr lang="fi-FI" dirty="0"/>
            </a:br>
            <a:r>
              <a:rPr lang="fi-FI" dirty="0"/>
              <a:t>Uudelleenjakotulotuki</a:t>
            </a:r>
            <a:br>
              <a:rPr lang="fi-FI" dirty="0"/>
            </a:br>
            <a:r>
              <a:rPr lang="fi-FI" dirty="0"/>
              <a:t>Nuorten viljelijöiden tulotuki</a:t>
            </a:r>
            <a:br>
              <a:rPr lang="fi-FI" dirty="0"/>
            </a:br>
            <a:r>
              <a:rPr lang="fi-FI" dirty="0"/>
              <a:t>Erikoiskasvipalkkio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CC47294-A9FF-4C02-B71B-CD8D37D60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110" y="4340269"/>
            <a:ext cx="9144000" cy="1655762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097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59E21-744B-46D1-A19E-88885E3F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Aktiiviviljelijä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85D0B-80F9-4197-B4B4-53C19932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Viljelijätukien ehtona on aktiiviviljelijä määritelmän täyttyminen.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Aktiiviviljelijällä tarkoitetaan tuenhakijaa, joka harjoittaa vuosittain vähimmäistason maataloustoimintaa. </a:t>
            </a:r>
          </a:p>
          <a:p>
            <a:pPr eaLnBrk="1" hangingPunct="1"/>
            <a:endParaRPr lang="fi-FI" altLang="fi-FI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Tuenhakija täyttää aktiiviviljelijän ehdon, jos </a:t>
            </a:r>
          </a:p>
          <a:p>
            <a:pPr marL="914400" lvl="1" indent="-457200" eaLnBrk="1" hangingPunct="1">
              <a:buFont typeface="Calibri" panose="020F0502020204030204" pitchFamily="34" charset="0"/>
              <a:buAutoNum type="arabicPeriod"/>
            </a:pPr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Tämän edellisenä tuenhakuvuonna saamat suorat tuet ovat olleet korkeintaan 5 000 euroa TAI</a:t>
            </a:r>
          </a:p>
          <a:p>
            <a:pPr marL="914400" lvl="1" indent="-457200" eaLnBrk="1" hangingPunct="1">
              <a:buFont typeface="Calibri" panose="020F0502020204030204" pitchFamily="34" charset="0"/>
              <a:buAutoNum type="arabicPeriod"/>
            </a:pPr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Hakijan päätoimiala liittyy maatalouden harjoittamiseen ja hakija on arvonlisäverovelvollinen alkutuottajana.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Jos hakija ei täytä aktiiviviljelijän ehtoa kummallakaan yllä olevista perusteista, hänen on todistettava maataloustoiminnan harjoittaminen muilla asiakirjoilla (veroilmoitus, osto- tai myyntikuitit vuodelta 2023).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27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7" y="276837"/>
            <a:ext cx="10515600" cy="1325563"/>
          </a:xfrm>
        </p:spPr>
        <p:txBody>
          <a:bodyPr/>
          <a:lstStyle/>
          <a:p>
            <a:r>
              <a:rPr lang="fi-FI" dirty="0"/>
              <a:t>Perustulotuki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719845"/>
            <a:ext cx="11080968" cy="21475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dirty="0"/>
              <a:t>Tukioikeuksia ei enää ole</a:t>
            </a:r>
          </a:p>
          <a:p>
            <a:pPr lvl="1">
              <a:defRPr/>
            </a:pPr>
            <a:r>
              <a:rPr lang="fi-FI" dirty="0"/>
              <a:t>Tuki maksetaan vuosittain viljelyssä oleville hehtaareille (myös korvauskelvottomille aloille).</a:t>
            </a:r>
          </a:p>
          <a:p>
            <a:pPr lvl="1">
              <a:defRPr/>
            </a:pPr>
            <a:endParaRPr lang="fi-FI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i-FI" dirty="0"/>
              <a:t>Perustulotuen määrä vuonna 2024:</a:t>
            </a:r>
          </a:p>
        </p:txBody>
      </p:sp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6677D6CA-7CE8-1B24-798B-901855A41E0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56481578"/>
              </p:ext>
            </p:extLst>
          </p:nvPr>
        </p:nvGraphicFramePr>
        <p:xfrm>
          <a:off x="778079" y="3984871"/>
          <a:ext cx="6337882" cy="185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941">
                  <a:extLst>
                    <a:ext uri="{9D8B030D-6E8A-4147-A177-3AD203B41FA5}">
                      <a16:colId xmlns:a16="http://schemas.microsoft.com/office/drawing/2014/main" val="3864051550"/>
                    </a:ext>
                  </a:extLst>
                </a:gridCol>
                <a:gridCol w="3168941">
                  <a:extLst>
                    <a:ext uri="{9D8B030D-6E8A-4147-A177-3AD203B41FA5}">
                      <a16:colId xmlns:a16="http://schemas.microsoft.com/office/drawing/2014/main" val="1269374903"/>
                    </a:ext>
                  </a:extLst>
                </a:gridCol>
              </a:tblGrid>
              <a:tr h="619067">
                <a:tc>
                  <a:txBody>
                    <a:bodyPr/>
                    <a:lstStyle/>
                    <a:p>
                      <a:r>
                        <a:rPr lang="fi-FI" dirty="0"/>
                        <a:t>Tukialue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43844"/>
                  </a:ext>
                </a:extLst>
              </a:tr>
              <a:tr h="619067">
                <a:tc>
                  <a:txBody>
                    <a:bodyPr/>
                    <a:lstStyle/>
                    <a:p>
                      <a:r>
                        <a:rPr lang="fi-FI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138,56 €/ha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65636"/>
                  </a:ext>
                </a:extLst>
              </a:tr>
              <a:tr h="619067">
                <a:tc>
                  <a:txBody>
                    <a:bodyPr/>
                    <a:lstStyle/>
                    <a:p>
                      <a:r>
                        <a:rPr lang="fi-FI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118,79 €/ha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11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81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Uudelleenjakotulotuki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905743"/>
            <a:ext cx="11080968" cy="21475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dirty="0"/>
              <a:t>Tuki maksetaan vuosittain hehtaaria kohden viljelijöille, joille maksetaan myös perustulotukea (myös korvauskelvottomille aloille).</a:t>
            </a:r>
          </a:p>
          <a:p>
            <a:pPr>
              <a:defRPr/>
            </a:pPr>
            <a:r>
              <a:rPr lang="fi-FI" dirty="0"/>
              <a:t>Tukea maksetaan enintään 50 hehtaarille tuenhakijaa kohden.</a:t>
            </a:r>
          </a:p>
        </p:txBody>
      </p:sp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6677D6CA-7CE8-1B24-798B-901855A41E0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45075478"/>
              </p:ext>
            </p:extLst>
          </p:nvPr>
        </p:nvGraphicFramePr>
        <p:xfrm>
          <a:off x="778079" y="3663892"/>
          <a:ext cx="6337882" cy="1238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941">
                  <a:extLst>
                    <a:ext uri="{9D8B030D-6E8A-4147-A177-3AD203B41FA5}">
                      <a16:colId xmlns:a16="http://schemas.microsoft.com/office/drawing/2014/main" val="3864051550"/>
                    </a:ext>
                  </a:extLst>
                </a:gridCol>
                <a:gridCol w="3168941">
                  <a:extLst>
                    <a:ext uri="{9D8B030D-6E8A-4147-A177-3AD203B41FA5}">
                      <a16:colId xmlns:a16="http://schemas.microsoft.com/office/drawing/2014/main" val="1269374903"/>
                    </a:ext>
                  </a:extLst>
                </a:gridCol>
              </a:tblGrid>
              <a:tr h="619067">
                <a:tc>
                  <a:txBody>
                    <a:bodyPr/>
                    <a:lstStyle/>
                    <a:p>
                      <a:r>
                        <a:rPr lang="fi-FI" dirty="0"/>
                        <a:t>Tukialue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43844"/>
                  </a:ext>
                </a:extLst>
              </a:tr>
              <a:tr h="619067">
                <a:tc>
                  <a:txBody>
                    <a:bodyPr/>
                    <a:lstStyle/>
                    <a:p>
                      <a:r>
                        <a:rPr lang="fi-FI" dirty="0"/>
                        <a:t>AB ja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17.68 €/ha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56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01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Nuoren viljelijän tulotuki (EU)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503072"/>
            <a:ext cx="11080968" cy="214758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i-FI" dirty="0"/>
              <a:t>Hakija on aloittanut tilanpidon ensimmäistä kertaa pääasiallisena yrittäjänä ja hänellä on tilan määräysvalta</a:t>
            </a:r>
          </a:p>
          <a:p>
            <a:pPr eaLnBrk="1" hangingPunct="1">
              <a:defRPr/>
            </a:pPr>
            <a:r>
              <a:rPr lang="fi-FI" dirty="0"/>
              <a:t>Hakijan on oltava ensimmäisenä perustulotuen (tai perustuen) hakuvuonna korkeintaan 40-vuotias. Vuonna 2024 ehdon täyttävät vuonna 1984 syntyneet ja tätä nuoremmat</a:t>
            </a:r>
          </a:p>
          <a:p>
            <a:pPr lvl="1" eaLnBrk="1" hangingPunct="1">
              <a:defRPr/>
            </a:pPr>
            <a:r>
              <a:rPr lang="fi-FI" dirty="0"/>
              <a:t>Yhteisömuotoisella tilalla kaikkien määräysvaltaisten osallisten on täytettävä ikää ja aloittamista koskeva vaatimus</a:t>
            </a:r>
          </a:p>
          <a:p>
            <a:pPr lvl="1" eaLnBrk="1" hangingPunct="1">
              <a:defRPr/>
            </a:pPr>
            <a:r>
              <a:rPr lang="fi-FI" dirty="0"/>
              <a:t>Luonnollisten henkilöiden ryhmässä kaikkien osallisten on täytettävä ikää ja aloittamista koskeva vaatimus</a:t>
            </a:r>
          </a:p>
          <a:p>
            <a:pPr eaLnBrk="1" hangingPunct="1">
              <a:defRPr/>
            </a:pPr>
            <a:r>
              <a:rPr lang="fi-FI" dirty="0"/>
              <a:t>Ammattitaitovaatimuksen täyttyminen</a:t>
            </a:r>
          </a:p>
        </p:txBody>
      </p:sp>
    </p:spTree>
    <p:extLst>
      <p:ext uri="{BB962C8B-B14F-4D97-AF65-F5344CB8AC3E}">
        <p14:creationId xmlns:p14="http://schemas.microsoft.com/office/powerpoint/2010/main" val="249562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Nuoren viljelijän tulotuki (EU)</a:t>
            </a:r>
            <a:br>
              <a:rPr lang="fi-FI" dirty="0"/>
            </a:br>
            <a:r>
              <a:rPr lang="fi-FI" dirty="0"/>
              <a:t>-ammattitaitovaatimus 2024 aloittavilla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721186"/>
            <a:ext cx="11080968" cy="214758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sz="2400" b="1" i="0" dirty="0">
                <a:effectLst/>
              </a:rPr>
              <a:t>Luonnollisten henkilöiden ryhmä: aviopuolisot, yhtymä, kuolinpesä ym.</a:t>
            </a:r>
          </a:p>
          <a:p>
            <a:pPr marL="0" indent="0">
              <a:buNone/>
              <a:defRPr/>
            </a:pPr>
            <a:endParaRPr lang="fi-FI" sz="2400" b="0" i="0" dirty="0">
              <a:effectLst/>
            </a:endParaRPr>
          </a:p>
          <a:p>
            <a:pPr marL="0" indent="0">
              <a:buNone/>
              <a:defRPr/>
            </a:pPr>
            <a:r>
              <a:rPr lang="fi-FI" sz="2400" b="0" i="0" dirty="0">
                <a:effectLst/>
              </a:rPr>
              <a:t>Kaikilla ryhmän jäsenillä</a:t>
            </a:r>
          </a:p>
          <a:p>
            <a:pPr>
              <a:defRPr/>
            </a:pPr>
            <a:r>
              <a:rPr lang="fi-FI" sz="2400" b="0" i="0" dirty="0">
                <a:effectLst/>
              </a:rPr>
              <a:t>vähintään toisen asteen luonnonvara-alan tutkinto tai kolmen vuoden työkokemus luonnonvara-alalta.</a:t>
            </a:r>
          </a:p>
          <a:p>
            <a:pPr marL="0" indent="0">
              <a:buNone/>
              <a:defRPr/>
            </a:pPr>
            <a:r>
              <a:rPr lang="fi-FI" sz="2400" b="0" i="0" dirty="0">
                <a:effectLst/>
              </a:rPr>
              <a:t>JA </a:t>
            </a:r>
            <a:endParaRPr lang="fi-FI" sz="2400" dirty="0"/>
          </a:p>
          <a:p>
            <a:pPr>
              <a:defRPr/>
            </a:pPr>
            <a:r>
              <a:rPr lang="fi-FI" sz="2400" b="0" i="0" dirty="0">
                <a:effectLst/>
              </a:rPr>
              <a:t>Vähintään puolella työkokemuksen perusteella hyväksytyistä vähintään 20 opintoviikon / 30 opintopisteen / niitä vastaavan osaamispistemäärän laajuinen luonnonvara-alan koulutus, josta talousopintoja vähintään 10 opintoviikkoa / 15 opintopistettä tai niitä vastaava osaamispistemäärä.</a:t>
            </a:r>
          </a:p>
          <a:p>
            <a:pPr marL="0" indent="0">
              <a:buNone/>
              <a:defRPr/>
            </a:pPr>
            <a:endParaRPr lang="fi-FI" sz="11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861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Nuoren viljelijän tulotuki (EU)</a:t>
            </a:r>
            <a:br>
              <a:rPr lang="fi-FI" dirty="0"/>
            </a:br>
            <a:r>
              <a:rPr lang="fi-FI" dirty="0"/>
              <a:t>-ammattitaitovaatimus 2024 aloittavilla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721186"/>
            <a:ext cx="11080968" cy="214758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sz="2400" b="1" i="0" dirty="0">
                <a:effectLst/>
              </a:rPr>
              <a:t>Yhteisö</a:t>
            </a:r>
          </a:p>
          <a:p>
            <a:pPr marL="0" indent="0">
              <a:buNone/>
              <a:defRPr/>
            </a:pPr>
            <a:endParaRPr lang="fi-FI" sz="2400" b="0" i="0" dirty="0">
              <a:effectLst/>
            </a:endParaRPr>
          </a:p>
          <a:p>
            <a:pPr marL="0" indent="0">
              <a:buNone/>
              <a:defRPr/>
            </a:pPr>
            <a:r>
              <a:rPr lang="fi-FI" sz="2400" b="0" i="0" dirty="0">
                <a:effectLst/>
              </a:rPr>
              <a:t>Jokaisella yhteisön määräysvaltaisella jäsenellä</a:t>
            </a:r>
          </a:p>
          <a:p>
            <a:pPr>
              <a:defRPr/>
            </a:pPr>
            <a:r>
              <a:rPr lang="fi-FI" sz="2400" b="0" i="0" dirty="0">
                <a:effectLst/>
              </a:rPr>
              <a:t>vähintään toisen asteen luonnonvara-alan tutkinto tai kolmen vuoden työkokemus luonnonvara-alalta.</a:t>
            </a:r>
          </a:p>
          <a:p>
            <a:pPr marL="0" indent="0">
              <a:buNone/>
              <a:defRPr/>
            </a:pPr>
            <a:r>
              <a:rPr lang="fi-FI" sz="2400" b="0" i="0" dirty="0">
                <a:effectLst/>
              </a:rPr>
              <a:t>JA </a:t>
            </a:r>
            <a:endParaRPr lang="fi-FI" sz="2400" dirty="0"/>
          </a:p>
          <a:p>
            <a:pPr>
              <a:defRPr/>
            </a:pPr>
            <a:r>
              <a:rPr lang="fi-FI" sz="2400" b="0" i="0" dirty="0">
                <a:effectLst/>
              </a:rPr>
              <a:t>Vähintään puolella työkokemuksen perusteella hyväksytyistä vähintään 20 opintoviikon / 30 opintopisteen / niitä vastaavan osaamispistemäärän laajuinen luonnonvara-alan koulutus, josta talousopintoja vähintään 10 opintoviikkoa / 15 opintopistettä tai niitä vastaava osaamispistemäärä.</a:t>
            </a:r>
          </a:p>
          <a:p>
            <a:pPr marL="0" indent="0">
              <a:buNone/>
              <a:defRPr/>
            </a:pPr>
            <a:endParaRPr lang="fi-FI" sz="11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112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Nuoren viljelijän tulotuki (EU)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721186"/>
            <a:ext cx="11080968" cy="214758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dirty="0"/>
              <a:t>Hakeminen</a:t>
            </a:r>
          </a:p>
          <a:p>
            <a:pPr lvl="1">
              <a:defRPr/>
            </a:pPr>
            <a:r>
              <a:rPr lang="fi-FI" dirty="0"/>
              <a:t>Tuki on haettava ensimmäisen kerran viimeistään viidentenä vuonna aloittamisesta</a:t>
            </a:r>
          </a:p>
          <a:p>
            <a:pPr lvl="1">
              <a:defRPr/>
            </a:pPr>
            <a:r>
              <a:rPr lang="fi-FI" dirty="0"/>
              <a:t>Hakurastin voi lisätä myös muutosaikana (18.6. jälkeen)</a:t>
            </a:r>
          </a:p>
          <a:p>
            <a:pPr eaLnBrk="1" hangingPunct="1">
              <a:defRPr/>
            </a:pPr>
            <a:r>
              <a:rPr lang="fi-FI" dirty="0"/>
              <a:t>Tukea maksetaan enintään viitenä peräkkäisenä vuonna</a:t>
            </a:r>
          </a:p>
          <a:p>
            <a:pPr eaLnBrk="1" hangingPunct="1">
              <a:defRPr/>
            </a:pPr>
            <a:endParaRPr lang="fi-FI" dirty="0"/>
          </a:p>
          <a:p>
            <a:pPr eaLnBrk="1" hangingPunct="1">
              <a:defRPr/>
            </a:pPr>
            <a:r>
              <a:rPr lang="fi-FI" dirty="0"/>
              <a:t>Tukikelpoinen ala on sama kuin perustulotuessa</a:t>
            </a:r>
          </a:p>
          <a:p>
            <a:pPr eaLnBrk="1" hangingPunct="1">
              <a:defRPr/>
            </a:pPr>
            <a:r>
              <a:rPr lang="fi-FI" dirty="0"/>
              <a:t>Maksetaan enintään 150 hehtaarille</a:t>
            </a:r>
          </a:p>
          <a:p>
            <a:pPr eaLnBrk="1" hangingPunct="1">
              <a:defRPr/>
            </a:pPr>
            <a:r>
              <a:rPr lang="fi-FI" dirty="0"/>
              <a:t>Vuonna 2022 tai aiemmin hakeneille maksetaan jäljellä olevat vuodet</a:t>
            </a:r>
          </a:p>
        </p:txBody>
      </p:sp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1B90E681-3F2B-D430-59C9-83DB328E8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27377"/>
              </p:ext>
            </p:extLst>
          </p:nvPr>
        </p:nvGraphicFramePr>
        <p:xfrm>
          <a:off x="3425793" y="5799163"/>
          <a:ext cx="6410666" cy="78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333">
                  <a:extLst>
                    <a:ext uri="{9D8B030D-6E8A-4147-A177-3AD203B41FA5}">
                      <a16:colId xmlns:a16="http://schemas.microsoft.com/office/drawing/2014/main" val="1288783962"/>
                    </a:ext>
                  </a:extLst>
                </a:gridCol>
                <a:gridCol w="3205333">
                  <a:extLst>
                    <a:ext uri="{9D8B030D-6E8A-4147-A177-3AD203B41FA5}">
                      <a16:colId xmlns:a16="http://schemas.microsoft.com/office/drawing/2014/main" val="523904470"/>
                    </a:ext>
                  </a:extLst>
                </a:gridCol>
              </a:tblGrid>
              <a:tr h="390330">
                <a:tc>
                  <a:txBody>
                    <a:bodyPr/>
                    <a:lstStyle/>
                    <a:p>
                      <a:r>
                        <a:rPr lang="fi-FI" dirty="0"/>
                        <a:t>Tukialue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92154"/>
                  </a:ext>
                </a:extLst>
              </a:tr>
              <a:tr h="390330">
                <a:tc>
                  <a:txBody>
                    <a:bodyPr/>
                    <a:lstStyle/>
                    <a:p>
                      <a:r>
                        <a:rPr lang="fi-FI" dirty="0"/>
                        <a:t>AB ja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88 €/ha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66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677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Ubuntu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578</Words>
  <Application>Microsoft Office PowerPoint</Application>
  <PresentationFormat>Laajakuva</PresentationFormat>
  <Paragraphs>81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Roboto</vt:lpstr>
      <vt:lpstr>Roboto Condensed Light</vt:lpstr>
      <vt:lpstr>Ubuntu</vt:lpstr>
      <vt:lpstr>Office-teema</vt:lpstr>
      <vt:lpstr>PowerPoint-esitys</vt:lpstr>
      <vt:lpstr> Perustulotuki Uudelleenjakotulotuki Nuorten viljelijöiden tulotuki Erikoiskasvipalkkio</vt:lpstr>
      <vt:lpstr>Aktiiviviljelijä</vt:lpstr>
      <vt:lpstr>Perustulotuki</vt:lpstr>
      <vt:lpstr>Uudelleenjakotulotuki</vt:lpstr>
      <vt:lpstr>Nuoren viljelijän tulotuki (EU)</vt:lpstr>
      <vt:lpstr>Nuoren viljelijän tulotuki (EU) -ammattitaitovaatimus 2024 aloittavilla</vt:lpstr>
      <vt:lpstr>Nuoren viljelijän tulotuki (EU) -ammattitaitovaatimus 2024 aloittavilla</vt:lpstr>
      <vt:lpstr>Nuoren viljelijän tulotuki (EU)</vt:lpstr>
      <vt:lpstr>Nuoren viljelijän tulotuki (EU) Vipussa</vt:lpstr>
      <vt:lpstr>Erikoiskasvipalkkio</vt:lpstr>
      <vt:lpstr>Erikoiskasvipalkkio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Minna-Marika Kumpulainen</dc:creator>
  <cp:lastModifiedBy>Marita Hyytinen</cp:lastModifiedBy>
  <cp:revision>17</cp:revision>
  <dcterms:created xsi:type="dcterms:W3CDTF">2022-10-26T10:18:30Z</dcterms:created>
  <dcterms:modified xsi:type="dcterms:W3CDTF">2024-04-25T07:52:07Z</dcterms:modified>
</cp:coreProperties>
</file>