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73" r:id="rId6"/>
    <p:sldId id="274" r:id="rId7"/>
    <p:sldId id="275" r:id="rId8"/>
    <p:sldId id="276" r:id="rId9"/>
    <p:sldId id="277" r:id="rId10"/>
    <p:sldId id="278" r:id="rId11"/>
    <p:sldId id="264" r:id="rId12"/>
    <p:sldId id="281" r:id="rId13"/>
    <p:sldId id="282" r:id="rId14"/>
    <p:sldId id="283" r:id="rId15"/>
    <p:sldId id="284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4660"/>
  </p:normalViewPr>
  <p:slideViewPr>
    <p:cSldViewPr snapToGrid="0">
      <p:cViewPr varScale="1">
        <p:scale>
          <a:sx n="86" d="100"/>
          <a:sy n="86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Vuosikello</c:v>
                </c:pt>
              </c:strCache>
            </c:strRef>
          </c:tx>
          <c:spPr>
            <a:solidFill>
              <a:srgbClr val="A8D8DB"/>
            </a:solidFill>
          </c:spPr>
          <c:dPt>
            <c:idx val="0"/>
            <c:bubble3D val="0"/>
            <c:explosion val="6"/>
            <c:spPr>
              <a:solidFill>
                <a:srgbClr val="A8D8D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A7C-47E2-97CA-3CBCE4D435E1}"/>
              </c:ext>
            </c:extLst>
          </c:dPt>
          <c:dPt>
            <c:idx val="1"/>
            <c:bubble3D val="0"/>
            <c:explosion val="5"/>
            <c:spPr>
              <a:solidFill>
                <a:srgbClr val="2A476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A7C-47E2-97CA-3CBCE4D435E1}"/>
              </c:ext>
            </c:extLst>
          </c:dPt>
          <c:dPt>
            <c:idx val="2"/>
            <c:bubble3D val="0"/>
            <c:explosion val="6"/>
            <c:spPr>
              <a:solidFill>
                <a:srgbClr val="A8D8D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A7C-47E2-97CA-3CBCE4D435E1}"/>
              </c:ext>
            </c:extLst>
          </c:dPt>
          <c:dPt>
            <c:idx val="3"/>
            <c:bubble3D val="0"/>
            <c:explosion val="7"/>
            <c:spPr>
              <a:solidFill>
                <a:srgbClr val="2A476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A7C-47E2-97CA-3CBCE4D435E1}"/>
              </c:ext>
            </c:extLst>
          </c:dPt>
          <c:cat>
            <c:numRef>
              <c:f>Taul1!$A$2:$A$5</c:f>
              <c:numCache>
                <c:formatCode>General</c:formatCode>
                <c:ptCount val="4"/>
              </c:numCache>
            </c:numRef>
          </c:cat>
          <c:val>
            <c:numRef>
              <c:f>Taul1!$B$2:$B$5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A7C-47E2-97CA-3CBCE4D435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Kuva, joka sisältää kohteen teksti, henkilö, mies&#10;&#10;Kuvaus luotu automaattisesti">
            <a:extLst>
              <a:ext uri="{FF2B5EF4-FFF2-40B4-BE49-F238E27FC236}">
                <a16:creationId xmlns:a16="http://schemas.microsoft.com/office/drawing/2014/main" id="{4F771820-F673-49B7-A8D9-5D9DF1A1F3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93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C486988-CD21-49F7-AC0E-D8D1306F3C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5959"/>
            <a:ext cx="2888099" cy="131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15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99B578-3968-4431-B96B-804861A8B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05618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929FA1D-5854-47EA-8749-F10812065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056187" cy="348855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3773B34-3A9C-48BF-BD11-17C1101261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3" b="3283"/>
          <a:stretch/>
        </p:blipFill>
        <p:spPr>
          <a:xfrm>
            <a:off x="6229350" y="0"/>
            <a:ext cx="5334000" cy="6858000"/>
          </a:xfrm>
          <a:prstGeom prst="rect">
            <a:avLst/>
          </a:prstGeom>
        </p:spPr>
      </p:pic>
      <p:pic>
        <p:nvPicPr>
          <p:cNvPr id="10" name="Kuva 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825AF15-C919-4420-87BF-65D5ADC207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5959"/>
            <a:ext cx="2888099" cy="131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19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A2F153FB-B9F1-423F-B91B-BB23F1EEF0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061D2688-8AEA-47D3-9488-EFCCC3D0BB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5" y="5505450"/>
            <a:ext cx="680431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83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5B3015-0553-4531-9EBB-2A0F1E368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DCFCF35-FE46-4777-A9F0-886981AA7B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770A6F6-B2E8-47BF-98F3-9B73B4DB1C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296024"/>
            <a:ext cx="2743200" cy="365125"/>
          </a:xfrm>
        </p:spPr>
        <p:txBody>
          <a:bodyPr/>
          <a:lstStyle/>
          <a:p>
            <a:fld id="{1100CC77-387E-4906-B77A-68899F92039C}" type="datetimeFigureOut">
              <a:rPr lang="fi-FI" smtClean="0"/>
              <a:t>25.4.2024</a:t>
            </a:fld>
            <a:endParaRPr lang="fi-FI"/>
          </a:p>
        </p:txBody>
      </p:sp>
      <p:pic>
        <p:nvPicPr>
          <p:cNvPr id="10" name="Kuva 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1523A628-F9C7-4F29-8672-1596060C69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5959"/>
            <a:ext cx="2888099" cy="131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59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sikello kvartaa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972E42-028A-1894-CE59-AC9AD1D266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121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Vuosikello</a:t>
            </a:r>
          </a:p>
        </p:txBody>
      </p:sp>
      <p:graphicFrame>
        <p:nvGraphicFramePr>
          <p:cNvPr id="9" name="Sisällön paikkamerkki 5">
            <a:extLst>
              <a:ext uri="{FF2B5EF4-FFF2-40B4-BE49-F238E27FC236}">
                <a16:creationId xmlns:a16="http://schemas.microsoft.com/office/drawing/2014/main" id="{663D2ADC-2E35-AE60-F43C-F3BF48DDA007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744296949"/>
              </p:ext>
            </p:extLst>
          </p:nvPr>
        </p:nvGraphicFramePr>
        <p:xfrm>
          <a:off x="716507" y="941696"/>
          <a:ext cx="10788555" cy="4851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9575F2BD-4F05-F7CC-EFBB-D862C92EEE44}"/>
              </a:ext>
            </a:extLst>
          </p:cNvPr>
          <p:cNvSpPr txBox="1"/>
          <p:nvPr userDrawn="1"/>
        </p:nvSpPr>
        <p:spPr>
          <a:xfrm>
            <a:off x="3699090" y="1809290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7F4E9341-A906-368C-100F-AEAA85CE8D01}"/>
              </a:ext>
            </a:extLst>
          </p:cNvPr>
          <p:cNvSpPr txBox="1"/>
          <p:nvPr userDrawn="1"/>
        </p:nvSpPr>
        <p:spPr>
          <a:xfrm>
            <a:off x="4181310" y="1398091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5A25AF2A-8168-B552-93DE-7C3A79106321}"/>
              </a:ext>
            </a:extLst>
          </p:cNvPr>
          <p:cNvSpPr txBox="1"/>
          <p:nvPr userDrawn="1"/>
        </p:nvSpPr>
        <p:spPr>
          <a:xfrm>
            <a:off x="3464802" y="2262356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F3F557B3-5E01-2A71-0982-4ECF911FADC5}"/>
              </a:ext>
            </a:extLst>
          </p:cNvPr>
          <p:cNvSpPr txBox="1"/>
          <p:nvPr userDrawn="1"/>
        </p:nvSpPr>
        <p:spPr>
          <a:xfrm>
            <a:off x="4506581" y="2155880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11CB025C-43B8-DAF4-266E-7414B03BC0E7}"/>
              </a:ext>
            </a:extLst>
          </p:cNvPr>
          <p:cNvSpPr txBox="1"/>
          <p:nvPr userDrawn="1"/>
        </p:nvSpPr>
        <p:spPr>
          <a:xfrm>
            <a:off x="3933378" y="4326938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A42453E3-F63D-BB5E-974F-DBEB0AD962C7}"/>
              </a:ext>
            </a:extLst>
          </p:cNvPr>
          <p:cNvSpPr txBox="1"/>
          <p:nvPr userDrawn="1"/>
        </p:nvSpPr>
        <p:spPr>
          <a:xfrm>
            <a:off x="4415598" y="3915739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6A5DA352-F499-DC20-D9F8-94D4007D2F2D}"/>
              </a:ext>
            </a:extLst>
          </p:cNvPr>
          <p:cNvSpPr txBox="1"/>
          <p:nvPr userDrawn="1"/>
        </p:nvSpPr>
        <p:spPr>
          <a:xfrm>
            <a:off x="3699090" y="4780004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64A5F648-CCCA-C713-3FEF-5D5A5B805422}"/>
              </a:ext>
            </a:extLst>
          </p:cNvPr>
          <p:cNvSpPr txBox="1"/>
          <p:nvPr userDrawn="1"/>
        </p:nvSpPr>
        <p:spPr>
          <a:xfrm>
            <a:off x="4740869" y="4673528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7CB05704-54D7-5DED-9E0B-6DE48A316F70}"/>
              </a:ext>
            </a:extLst>
          </p:cNvPr>
          <p:cNvSpPr txBox="1"/>
          <p:nvPr userDrawn="1"/>
        </p:nvSpPr>
        <p:spPr>
          <a:xfrm>
            <a:off x="7042200" y="1917221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E46BE4E9-0E22-3576-8949-E34741C95F5A}"/>
              </a:ext>
            </a:extLst>
          </p:cNvPr>
          <p:cNvSpPr txBox="1"/>
          <p:nvPr userDrawn="1"/>
        </p:nvSpPr>
        <p:spPr>
          <a:xfrm>
            <a:off x="7524420" y="1506022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7069A7B5-96F0-A1A4-9857-E1ACA1467307}"/>
              </a:ext>
            </a:extLst>
          </p:cNvPr>
          <p:cNvSpPr txBox="1"/>
          <p:nvPr userDrawn="1"/>
        </p:nvSpPr>
        <p:spPr>
          <a:xfrm>
            <a:off x="6807912" y="2370287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4DCCBF2E-B2B4-72C0-07C4-F450765C9585}"/>
              </a:ext>
            </a:extLst>
          </p:cNvPr>
          <p:cNvSpPr txBox="1"/>
          <p:nvPr userDrawn="1"/>
        </p:nvSpPr>
        <p:spPr>
          <a:xfrm>
            <a:off x="7849691" y="2263811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506638E5-06D4-D0FE-535E-57D33E1E0AF5}"/>
              </a:ext>
            </a:extLst>
          </p:cNvPr>
          <p:cNvSpPr txBox="1"/>
          <p:nvPr userDrawn="1"/>
        </p:nvSpPr>
        <p:spPr>
          <a:xfrm>
            <a:off x="7046046" y="4511218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E8992F27-6F90-CE36-CD9F-E2B997F7FA2B}"/>
              </a:ext>
            </a:extLst>
          </p:cNvPr>
          <p:cNvSpPr txBox="1"/>
          <p:nvPr userDrawn="1"/>
        </p:nvSpPr>
        <p:spPr>
          <a:xfrm>
            <a:off x="7528266" y="4100019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70ACEF35-61D0-1B1D-3E0E-4EAE191A2A05}"/>
              </a:ext>
            </a:extLst>
          </p:cNvPr>
          <p:cNvSpPr txBox="1"/>
          <p:nvPr userDrawn="1"/>
        </p:nvSpPr>
        <p:spPr>
          <a:xfrm>
            <a:off x="6811758" y="4964284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49AED2DC-147D-5E2D-5590-A00C12B94684}"/>
              </a:ext>
            </a:extLst>
          </p:cNvPr>
          <p:cNvSpPr txBox="1"/>
          <p:nvPr userDrawn="1"/>
        </p:nvSpPr>
        <p:spPr>
          <a:xfrm>
            <a:off x="7853537" y="4857808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</p:spTree>
    <p:extLst>
      <p:ext uri="{BB962C8B-B14F-4D97-AF65-F5344CB8AC3E}">
        <p14:creationId xmlns:p14="http://schemas.microsoft.com/office/powerpoint/2010/main" val="2574654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DA1C67-C2D0-442A-9518-C279E12AF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18D649B-A6B2-42B1-9C6C-7C2A683A2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195D3E3-78E3-465B-A1AB-D5E972FA1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24600"/>
            <a:ext cx="2743200" cy="365125"/>
          </a:xfrm>
        </p:spPr>
        <p:txBody>
          <a:bodyPr/>
          <a:lstStyle/>
          <a:p>
            <a:fld id="{1100CC77-387E-4906-B77A-68899F92039C}" type="datetimeFigureOut">
              <a:rPr lang="fi-FI" smtClean="0"/>
              <a:t>25.4.2024</a:t>
            </a:fld>
            <a:endParaRPr lang="fi-FI"/>
          </a:p>
        </p:txBody>
      </p:sp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5069622-E1CA-40ED-A40C-8B51A55001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5959"/>
            <a:ext cx="2888099" cy="131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698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E927C7-6C16-49B7-8BDA-2F5826031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0" y="559991"/>
            <a:ext cx="6019800" cy="1600200"/>
          </a:xfrm>
        </p:spPr>
        <p:txBody>
          <a:bodyPr anchor="b"/>
          <a:lstStyle>
            <a:lvl1pPr>
              <a:defRPr sz="3200">
                <a:latin typeface="Ubuntu" panose="020B050403060203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470377A-DC52-43CC-8168-016855362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34000" y="2282031"/>
            <a:ext cx="6019800" cy="3811588"/>
          </a:xfrm>
        </p:spPr>
        <p:txBody>
          <a:bodyPr/>
          <a:lstStyle>
            <a:lvl1pPr marL="0" indent="0">
              <a:buNone/>
              <a:defRPr sz="1600" baseline="0">
                <a:latin typeface="Roboto Condensed Light" panose="020B0604020202020204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EBE1BAD-8637-4ADE-8706-12DF3DEC4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CC77-387E-4906-B77A-68899F92039C}" type="datetimeFigureOut">
              <a:rPr lang="fi-FI" smtClean="0"/>
              <a:t>25.4.2024</a:t>
            </a:fld>
            <a:endParaRPr lang="fi-FI"/>
          </a:p>
        </p:txBody>
      </p:sp>
      <p:pic>
        <p:nvPicPr>
          <p:cNvPr id="11" name="Kuva 10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9FCAB351-DF97-4985-A223-47E5EC77DE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57749" cy="685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1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354FD9-2DF2-4E9B-93D2-D489DE241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50726CF-64BD-45C4-A59D-FA26BC8E2C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89375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494A071-24AD-47F4-90D7-2FB64F4924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893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8" name="Kuva 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B473D5E4-FB75-48E0-9665-B8730C0DE7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5959"/>
            <a:ext cx="2888099" cy="131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144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9D02B9-899B-48D2-973D-F579DF99B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2910DD4-BD41-4235-AFD9-F0E1B9DED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DE0C7CB-8D49-47DE-BE1B-6CEA14904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40884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9CF44BC-423D-4F92-B6D4-FB95505874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C9F2E2D-ACEC-4823-BE5D-BE54605AB1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408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" name="Kuva 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105F7C02-01EE-44FC-AF5B-393661C6C4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5959"/>
            <a:ext cx="2888099" cy="131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26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B6BA04-C423-452D-99FE-65E87E416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pic>
        <p:nvPicPr>
          <p:cNvPr id="6" name="Kuva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90427D4-9D0F-4BAE-8CF2-C01CDC3E19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5959"/>
            <a:ext cx="2888099" cy="131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344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12E5E4A8-AB8F-4372-8B36-428F00D82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6233179-565F-4252-8387-7F9AB15C2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F939D87-4B10-4CBA-98E1-F2BAC8E8EE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0CC77-387E-4906-B77A-68899F92039C}" type="datetimeFigureOut">
              <a:rPr lang="fi-FI" smtClean="0"/>
              <a:t>25.4.2024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E359C07-3423-4F2B-AA12-5DE9EB51EB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4A13586-99D3-428B-8A4C-9D46C51067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5716D-5F6C-40AD-A447-A46B970DEA6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7792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49" r:id="rId3"/>
    <p:sldLayoutId id="2147483662" r:id="rId4"/>
    <p:sldLayoutId id="2147483650" r:id="rId5"/>
    <p:sldLayoutId id="2147483656" r:id="rId6"/>
    <p:sldLayoutId id="2147483652" r:id="rId7"/>
    <p:sldLayoutId id="2147483653" r:id="rId8"/>
    <p:sldLayoutId id="2147483654" r:id="rId9"/>
    <p:sldLayoutId id="2147483655" r:id="rId10"/>
    <p:sldLayoutId id="21474836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Sisällön paikkamerkki 4" descr="Kuva, joka sisältää kohteen teksti, henkilö, mies&#10;&#10;Kuvaus luotu automaattisesti">
            <a:extLst>
              <a:ext uri="{FF2B5EF4-FFF2-40B4-BE49-F238E27FC236}">
                <a16:creationId xmlns:a16="http://schemas.microsoft.com/office/drawing/2014/main" id="{576F19EF-443D-4F9A-9382-AE2B12B2B5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" r="6749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20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D4DEF4-81E5-4D4D-9281-36E066FC6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Korvauskelpoisuus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19E642-7044-4C0B-9E16-2C1E57347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0733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fi-FI" altLang="fi-FI" sz="2400" dirty="0">
                <a:latin typeface="+mn-lt"/>
                <a:ea typeface="Georgia" panose="02040502050405020303" pitchFamily="18" charset="0"/>
                <a:cs typeface="Georgia" panose="02040502050405020303" pitchFamily="18" charset="0"/>
              </a:rPr>
              <a:t>Vuonna 2023 poistuneen korvauskelpoisuuden voi palauttaa </a:t>
            </a:r>
          </a:p>
          <a:p>
            <a:pPr lvl="1"/>
            <a:endParaRPr lang="fi-FI" altLang="fi-FI" dirty="0"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lvl="1"/>
            <a:r>
              <a:rPr lang="fi-FI" altLang="fi-FI" dirty="0">
                <a:ea typeface="Georgia" panose="02040502050405020303" pitchFamily="18" charset="0"/>
                <a:cs typeface="Georgia" panose="02040502050405020303" pitchFamily="18" charset="0"/>
              </a:rPr>
              <a:t>Hae korvauskelpoisuuden palauttamista vapaamuotoisella kirjallisella hakemuksella 18.6. mennessä</a:t>
            </a:r>
          </a:p>
          <a:p>
            <a:pPr lvl="1"/>
            <a:r>
              <a:rPr lang="fi-FI" altLang="fi-FI" dirty="0">
                <a:ea typeface="Georgia" panose="02040502050405020303" pitchFamily="18" charset="0"/>
                <a:cs typeface="Georgia" panose="02040502050405020303" pitchFamily="18" charset="0"/>
              </a:rPr>
              <a:t>Jos olet poistanut maatalouskäytöstä kokonaisen peruslohkon, hae korvauskelpoisuutta perustamalla paikalle uusi peruslohko, jolloin kunta lisää korvauskelpoisuuden lohkolle</a:t>
            </a:r>
          </a:p>
          <a:p>
            <a:pPr marL="914400" lvl="2" indent="0">
              <a:buNone/>
            </a:pPr>
            <a:r>
              <a:rPr lang="fi-FI" altLang="fi-FI" sz="1900" dirty="0">
                <a:ea typeface="Georgia" panose="02040502050405020303" pitchFamily="18" charset="0"/>
                <a:cs typeface="Georgia" panose="02040502050405020303" pitchFamily="18" charset="0"/>
                <a:sym typeface="Wingdings" panose="05000000000000000000" pitchFamily="2" charset="2"/>
              </a:rPr>
              <a:t></a:t>
            </a:r>
            <a:r>
              <a:rPr lang="fi-FI" altLang="fi-FI" sz="1900" dirty="0">
                <a:ea typeface="Georgia" panose="02040502050405020303" pitchFamily="18" charset="0"/>
                <a:cs typeface="Georgia" panose="02040502050405020303" pitchFamily="18" charset="0"/>
              </a:rPr>
              <a:t>Hallinto voi pyytää todisteita alan viljelykelpoisuudesta</a:t>
            </a:r>
          </a:p>
          <a:p>
            <a:pPr marL="457200" lvl="1" indent="0">
              <a:buNone/>
            </a:pPr>
            <a:r>
              <a:rPr lang="fi-FI" altLang="fi-FI" sz="1900" dirty="0">
                <a:ea typeface="Georgia" panose="02040502050405020303" pitchFamily="18" charset="0"/>
                <a:cs typeface="Georgia" panose="02040502050405020303" pitchFamily="18" charset="0"/>
                <a:sym typeface="Wingdings" panose="05000000000000000000" pitchFamily="2" charset="2"/>
              </a:rPr>
              <a:t>	</a:t>
            </a:r>
            <a:r>
              <a:rPr lang="fi-FI" altLang="fi-FI" sz="1900" dirty="0">
                <a:ea typeface="Georgia" panose="02040502050405020303" pitchFamily="18" charset="0"/>
                <a:cs typeface="Georgia" panose="02040502050405020303" pitchFamily="18" charset="0"/>
              </a:rPr>
              <a:t>Vipu-mobiiliin voi ottaa valokuvia kunnostetusta alasta</a:t>
            </a:r>
          </a:p>
          <a:p>
            <a:pPr marL="457200" lvl="1" indent="0">
              <a:buNone/>
            </a:pPr>
            <a:endParaRPr lang="fi-FI" altLang="fi-FI" dirty="0"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lvl="1"/>
            <a:r>
              <a:rPr lang="fi-FI" altLang="fi-FI" dirty="0">
                <a:ea typeface="Georgia" panose="02040502050405020303" pitchFamily="18" charset="0"/>
                <a:cs typeface="Georgia" panose="02040502050405020303" pitchFamily="18" charset="0"/>
              </a:rPr>
              <a:t>Pellon oltava viljelykelpoista ja tarvittavat kunnostustoimet tehtynä </a:t>
            </a:r>
            <a:r>
              <a:rPr lang="fi-FI" altLang="fi-FI" dirty="0">
                <a:highlight>
                  <a:srgbClr val="FFFF00"/>
                </a:highlight>
                <a:ea typeface="Georgia" panose="02040502050405020303" pitchFamily="18" charset="0"/>
                <a:cs typeface="Georgia" panose="02040502050405020303" pitchFamily="18" charset="0"/>
              </a:rPr>
              <a:t>18.6. </a:t>
            </a:r>
            <a:r>
              <a:rPr lang="fi-FI" altLang="fi-FI" dirty="0">
                <a:ea typeface="Georgia" panose="02040502050405020303" pitchFamily="18" charset="0"/>
                <a:cs typeface="Georgia" panose="02040502050405020303" pitchFamily="18" charset="0"/>
              </a:rPr>
              <a:t>mennessä</a:t>
            </a:r>
          </a:p>
          <a:p>
            <a:pPr lvl="1"/>
            <a:r>
              <a:rPr lang="fi-FI" altLang="fi-FI" dirty="0">
                <a:ea typeface="Georgia" panose="02040502050405020303" pitchFamily="18" charset="0"/>
                <a:cs typeface="Georgia" panose="02040502050405020303" pitchFamily="18" charset="0"/>
              </a:rPr>
              <a:t>Luonnonlaitumen oltava ehdot täyttävää</a:t>
            </a:r>
            <a:r>
              <a:rPr lang="fi-FI" altLang="fi-FI" dirty="0">
                <a:highlight>
                  <a:srgbClr val="FFFF00"/>
                </a:highlight>
                <a:ea typeface="Georgia" panose="02040502050405020303" pitchFamily="18" charset="0"/>
                <a:cs typeface="Georgia" panose="02040502050405020303" pitchFamily="18" charset="0"/>
              </a:rPr>
              <a:t> 18.6</a:t>
            </a:r>
            <a:r>
              <a:rPr lang="fi-FI" altLang="fi-FI" dirty="0">
                <a:ea typeface="Georgia" panose="02040502050405020303" pitchFamily="18" charset="0"/>
                <a:cs typeface="Georgia" panose="02040502050405020303" pitchFamily="18" charset="0"/>
              </a:rPr>
              <a:t>. mennessä</a:t>
            </a:r>
          </a:p>
        </p:txBody>
      </p:sp>
    </p:spTree>
    <p:extLst>
      <p:ext uri="{BB962C8B-B14F-4D97-AF65-F5344CB8AC3E}">
        <p14:creationId xmlns:p14="http://schemas.microsoft.com/office/powerpoint/2010/main" val="238207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D4DEF4-81E5-4D4D-9281-36E066FC6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0291"/>
            <a:ext cx="10515600" cy="1325563"/>
          </a:xfrm>
        </p:spPr>
        <p:txBody>
          <a:bodyPr>
            <a:normAutofit/>
          </a:bodyPr>
          <a:lstStyle/>
          <a:p>
            <a:r>
              <a:rPr lang="fi-FI" dirty="0"/>
              <a:t>Maatalousmaa: Hallinta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19E642-7044-4C0B-9E16-2C1E57347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fi-FI" sz="2200" dirty="0">
                <a:latin typeface="+mn-lt"/>
              </a:rPr>
              <a:t>Peruslohkojen, joille haetaan tukea, pitää olla tuenhakijan hallinnassa (omistus tai vuokraus) viimeistään viimeisenä tukihakupäivänä (18.6.2024)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fi-FI" sz="2200" dirty="0">
                <a:latin typeface="+mn-lt"/>
              </a:rPr>
              <a:t>Tarkastuksessa havaitusta hallinnan puutteesta voi aiheutua merkittävät seuraamukset, joten asian kanssa syytä olla tarkkana (alalle ei makseta tukea ja lisäksi 1,5 – 2 x pinta-alaseuraamus)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fi-FI" sz="2200" dirty="0"/>
              <a:t>Varmista vuokrasopimusten ajantasaisuus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fi-FI" sz="2200" dirty="0"/>
              <a:t>Varmista että olet poistanut hallinnasta poistuneet lohkot hakemukseltasi</a:t>
            </a:r>
          </a:p>
        </p:txBody>
      </p:sp>
    </p:spTree>
    <p:extLst>
      <p:ext uri="{BB962C8B-B14F-4D97-AF65-F5344CB8AC3E}">
        <p14:creationId xmlns:p14="http://schemas.microsoft.com/office/powerpoint/2010/main" val="3543093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D4DEF4-81E5-4D4D-9281-36E066FC6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0291"/>
            <a:ext cx="10515600" cy="1325563"/>
          </a:xfrm>
        </p:spPr>
        <p:txBody>
          <a:bodyPr>
            <a:normAutofit/>
          </a:bodyPr>
          <a:lstStyle/>
          <a:p>
            <a:r>
              <a:rPr lang="fi-FI" dirty="0">
                <a:latin typeface="+mj-lt"/>
              </a:rPr>
              <a:t>Maatalousmaa: </a:t>
            </a:r>
            <a:r>
              <a:rPr lang="fi-FI" altLang="fi-FI" dirty="0">
                <a:latin typeface="+mj-lt"/>
                <a:ea typeface="Trebuchet MS" panose="020B0603020202020204" pitchFamily="34" charset="0"/>
                <a:cs typeface="Trebuchet MS" panose="020B0603020202020204" pitchFamily="34" charset="0"/>
              </a:rPr>
              <a:t>Maatalouskäytöstä poisto ja palauttaminen</a:t>
            </a:r>
            <a:endParaRPr lang="fi-FI" dirty="0">
              <a:latin typeface="+mj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19E642-7044-4C0B-9E16-2C1E57347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 altLang="fi-FI" sz="2400" dirty="0">
                <a:latin typeface="+mn-lt"/>
                <a:ea typeface="Georgia" panose="02040502050405020303" pitchFamily="18" charset="0"/>
                <a:cs typeface="Georgia" panose="02040502050405020303" pitchFamily="18" charset="0"/>
              </a:rPr>
              <a:t>Poista peruslohkosta alat, jotka eivät ole maatalouskäytössä/viljelykelpoisia</a:t>
            </a:r>
          </a:p>
          <a:p>
            <a:pPr lvl="1" eaLnBrk="1" hangingPunct="1">
              <a:defRPr/>
            </a:pPr>
            <a:r>
              <a:rPr lang="fi-FI" altLang="fi-FI" sz="2200" dirty="0">
                <a:ea typeface="Georgia" panose="02040502050405020303" pitchFamily="18" charset="0"/>
                <a:cs typeface="Georgia" panose="02040502050405020303" pitchFamily="18" charset="0"/>
              </a:rPr>
              <a:t>pitkään hoitamatta olleet alat</a:t>
            </a:r>
          </a:p>
          <a:p>
            <a:pPr lvl="1" eaLnBrk="1" hangingPunct="1">
              <a:defRPr/>
            </a:pPr>
            <a:r>
              <a:rPr lang="fi-FI" altLang="fi-FI" sz="2200" dirty="0">
                <a:ea typeface="Georgia" panose="02040502050405020303" pitchFamily="18" charset="0"/>
                <a:cs typeface="Georgia" panose="02040502050405020303" pitchFamily="18" charset="0"/>
              </a:rPr>
              <a:t>ensisijaisesti varastoalueena käytettävä ala, joka ei ole mukana viljelykierrossa: tilan kaikki rehupaalit tai koneita</a:t>
            </a:r>
          </a:p>
          <a:p>
            <a:pPr lvl="1" eaLnBrk="1" hangingPunct="1">
              <a:defRPr/>
            </a:pPr>
            <a:r>
              <a:rPr lang="fi-FI" altLang="fi-FI" sz="2200" dirty="0">
                <a:ea typeface="Georgia" panose="02040502050405020303" pitchFamily="18" charset="0"/>
                <a:cs typeface="Georgia" panose="02040502050405020303" pitchFamily="18" charset="0"/>
              </a:rPr>
              <a:t>viljelyyn liittymätön varastointi: rakennustarvikkeet tai hakkuutyömaan puutavara kasvukaudella</a:t>
            </a:r>
          </a:p>
          <a:p>
            <a:pPr lvl="1" eaLnBrk="1" hangingPunct="1">
              <a:defRPr/>
            </a:pPr>
            <a:r>
              <a:rPr lang="fi-FI" altLang="fi-FI" sz="2200" dirty="0">
                <a:ea typeface="Georgia" panose="02040502050405020303" pitchFamily="18" charset="0"/>
                <a:cs typeface="Georgia" panose="02040502050405020303" pitchFamily="18" charset="0"/>
              </a:rPr>
              <a:t>rakennustyömaa; tuotantorakennukset, tie- tai ratatyömaa</a:t>
            </a:r>
          </a:p>
          <a:p>
            <a:pPr lvl="1" eaLnBrk="1" hangingPunct="1">
              <a:defRPr/>
            </a:pPr>
            <a:r>
              <a:rPr lang="fi-FI" altLang="fi-FI" sz="2200" dirty="0">
                <a:ea typeface="Georgia" panose="02040502050405020303" pitchFamily="18" charset="0"/>
                <a:cs typeface="Georgia" panose="02040502050405020303" pitchFamily="18" charset="0"/>
              </a:rPr>
              <a:t>jaloittelutarhat, piha-alue, tie</a:t>
            </a:r>
          </a:p>
        </p:txBody>
      </p:sp>
    </p:spTree>
    <p:extLst>
      <p:ext uri="{BB962C8B-B14F-4D97-AF65-F5344CB8AC3E}">
        <p14:creationId xmlns:p14="http://schemas.microsoft.com/office/powerpoint/2010/main" val="1824421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D4DEF4-81E5-4D4D-9281-36E066FC6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0291"/>
            <a:ext cx="10515600" cy="1325563"/>
          </a:xfrm>
        </p:spPr>
        <p:txBody>
          <a:bodyPr>
            <a:normAutofit/>
          </a:bodyPr>
          <a:lstStyle/>
          <a:p>
            <a:r>
              <a:rPr lang="fi-FI" dirty="0">
                <a:latin typeface="+mj-lt"/>
              </a:rPr>
              <a:t>Maatalousmaa: </a:t>
            </a:r>
            <a:r>
              <a:rPr lang="fi-FI" altLang="fi-FI" dirty="0">
                <a:latin typeface="+mj-lt"/>
                <a:ea typeface="Trebuchet MS" panose="020B0603020202020204" pitchFamily="34" charset="0"/>
                <a:cs typeface="Trebuchet MS" panose="020B0603020202020204" pitchFamily="34" charset="0"/>
              </a:rPr>
              <a:t>Maatalouskäytöstä poisto ja palauttaminen</a:t>
            </a:r>
            <a:endParaRPr lang="fi-FI" dirty="0">
              <a:latin typeface="+mj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19E642-7044-4C0B-9E16-2C1E57347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 altLang="fi-FI" sz="2400" dirty="0">
                <a:latin typeface="+mn-lt"/>
                <a:ea typeface="Georgia" panose="02040502050405020303" pitchFamily="18" charset="0"/>
                <a:cs typeface="Georgia" panose="02040502050405020303" pitchFamily="18" charset="0"/>
              </a:rPr>
              <a:t>Poista ala rajakorjauksella tai piirtämällä saareke</a:t>
            </a:r>
          </a:p>
          <a:p>
            <a:pPr lvl="1" eaLnBrk="1" hangingPunct="1">
              <a:defRPr/>
            </a:pPr>
            <a:r>
              <a:rPr lang="fi-FI" altLang="fi-FI" sz="2000" dirty="0">
                <a:ea typeface="Georgia" panose="02040502050405020303" pitchFamily="18" charset="0"/>
                <a:cs typeface="Georgia" panose="02040502050405020303" pitchFamily="18" charset="0"/>
              </a:rPr>
              <a:t>Voit palauttaa alan seuraavana vuonna vastaavasti rajakorjauksella</a:t>
            </a:r>
          </a:p>
          <a:p>
            <a:pPr eaLnBrk="1" hangingPunct="1">
              <a:defRPr/>
            </a:pPr>
            <a:endParaRPr lang="fi-FI" altLang="fi-FI" sz="2200" dirty="0">
              <a:latin typeface="+mn-lt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eaLnBrk="1" hangingPunct="1">
              <a:defRPr/>
            </a:pPr>
            <a:r>
              <a:rPr lang="fi-FI" altLang="fi-FI" sz="2400" dirty="0">
                <a:latin typeface="+mn-lt"/>
              </a:rPr>
              <a:t>Poista kokonainen peruslohko poistamalla se maatalouskäytöstä </a:t>
            </a:r>
          </a:p>
          <a:p>
            <a:pPr lvl="1" eaLnBrk="1" hangingPunct="1">
              <a:defRPr/>
            </a:pPr>
            <a:r>
              <a:rPr lang="fi-FI" altLang="fi-FI" sz="2200" dirty="0">
                <a:ea typeface="Georgia" panose="02040502050405020303" pitchFamily="18" charset="0"/>
                <a:cs typeface="Georgia" panose="02040502050405020303" pitchFamily="18" charset="0"/>
              </a:rPr>
              <a:t>Vipu -&gt; Peruslohkomuutokset</a:t>
            </a:r>
          </a:p>
          <a:p>
            <a:pPr lvl="1" eaLnBrk="1" hangingPunct="1">
              <a:defRPr/>
            </a:pPr>
            <a:r>
              <a:rPr lang="fi-FI" altLang="fi-FI" sz="2200" dirty="0">
                <a:ea typeface="Georgia" panose="02040502050405020303" pitchFamily="18" charset="0"/>
                <a:cs typeface="Georgia" panose="02040502050405020303" pitchFamily="18" charset="0"/>
              </a:rPr>
              <a:t>Voit palauttaa alan seuraavana vuonna perustamalla uuden peruslohkon aiemman paikalle</a:t>
            </a:r>
          </a:p>
          <a:p>
            <a:pPr eaLnBrk="1" hangingPunct="1">
              <a:defRPr/>
            </a:pPr>
            <a:endParaRPr lang="fi-FI" altLang="fi-FI" sz="2200" dirty="0">
              <a:latin typeface="+mn-lt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eaLnBrk="1" hangingPunct="1">
              <a:defRPr/>
            </a:pPr>
            <a:r>
              <a:rPr lang="fi-FI" altLang="fi-FI" sz="2400" dirty="0">
                <a:latin typeface="+mn-lt"/>
              </a:rPr>
              <a:t>Tuenhakijaa saatetaan pyytää palauttamaan kuva Vipu-mobiililla tai muut vastaavat todisteet hakemukselle palautettavasta alasta</a:t>
            </a:r>
            <a:endParaRPr lang="fi-FI" altLang="fi-FI" sz="2200" dirty="0">
              <a:latin typeface="+mn-lt"/>
              <a:ea typeface="Georgia" panose="02040502050405020303" pitchFamily="18" charset="0"/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290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D4DEF4-81E5-4D4D-9281-36E066FC6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029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i-FI" dirty="0">
                <a:latin typeface="+mj-lt"/>
              </a:rPr>
              <a:t>Maatalousmaa: </a:t>
            </a:r>
            <a:r>
              <a:rPr lang="fi-FI" altLang="fi-FI" dirty="0">
                <a:latin typeface="+mj-lt"/>
                <a:ea typeface="Trebuchet MS" panose="020B0603020202020204" pitchFamily="34" charset="0"/>
                <a:cs typeface="Trebuchet MS" panose="020B0603020202020204" pitchFamily="34" charset="0"/>
              </a:rPr>
              <a:t>Kasvulohkon alaan kuuluvat tilapäisesti viljelemättömät alat</a:t>
            </a:r>
            <a:endParaRPr lang="fi-FI" dirty="0">
              <a:latin typeface="+mj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19E642-7044-4C0B-9E16-2C1E57347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fi-FI" altLang="fi-FI" sz="2200" dirty="0">
                <a:latin typeface="+mn-lt"/>
                <a:ea typeface="Georgia" panose="02040502050405020303" pitchFamily="18" charset="0"/>
                <a:cs typeface="Georgia" panose="02040502050405020303" pitchFamily="18" charset="0"/>
              </a:rPr>
              <a:t>Tilapäisesti viljelemätön-kasvikoodia ei ole enää käytössä</a:t>
            </a:r>
          </a:p>
          <a:p>
            <a:pPr marL="0" indent="0" eaLnBrk="1" hangingPunct="1">
              <a:buNone/>
              <a:defRPr/>
            </a:pPr>
            <a:r>
              <a:rPr lang="fi-FI" altLang="fi-FI" sz="2200" dirty="0">
                <a:latin typeface="+mn-lt"/>
                <a:ea typeface="Georgia" panose="02040502050405020303" pitchFamily="18" charset="0"/>
                <a:cs typeface="Georgia" panose="02040502050405020303" pitchFamily="18" charset="0"/>
                <a:sym typeface="Wingdings" panose="05000000000000000000" pitchFamily="2" charset="2"/>
              </a:rPr>
              <a:t>	joko ala voi kuulua lohkon alaan TAI</a:t>
            </a:r>
          </a:p>
          <a:p>
            <a:pPr marL="0" indent="0" eaLnBrk="1" hangingPunct="1">
              <a:buNone/>
              <a:defRPr/>
            </a:pPr>
            <a:r>
              <a:rPr lang="fi-FI" altLang="fi-FI" sz="2200" dirty="0">
                <a:latin typeface="+mn-lt"/>
                <a:ea typeface="Georgia" panose="02040502050405020303" pitchFamily="18" charset="0"/>
                <a:cs typeface="Georgia" panose="02040502050405020303" pitchFamily="18" charset="0"/>
                <a:sym typeface="Wingdings" panose="05000000000000000000" pitchFamily="2" charset="2"/>
              </a:rPr>
              <a:t>	poista viljelemätön ala rajakorjauksena/koko lohko maatalouskäytöstä</a:t>
            </a:r>
          </a:p>
          <a:p>
            <a:pPr marL="0" indent="0" eaLnBrk="1" hangingPunct="1">
              <a:buNone/>
              <a:defRPr/>
            </a:pPr>
            <a:endParaRPr lang="fi-FI" altLang="fi-FI" sz="2200" dirty="0">
              <a:latin typeface="+mn-lt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eaLnBrk="1" hangingPunct="1">
              <a:defRPr/>
            </a:pPr>
            <a:r>
              <a:rPr lang="fi-FI" altLang="fi-FI" sz="2200" dirty="0">
                <a:latin typeface="+mn-lt"/>
                <a:ea typeface="Georgia" panose="02040502050405020303" pitchFamily="18" charset="0"/>
                <a:cs typeface="Georgia" panose="02040502050405020303" pitchFamily="18" charset="0"/>
              </a:rPr>
              <a:t>Kasvulohkolle ilmoitetun kasvin alaan kuuluvaksi voidaan lukea</a:t>
            </a:r>
          </a:p>
          <a:p>
            <a:pPr lvl="1" eaLnBrk="1" hangingPunct="1">
              <a:defRPr/>
            </a:pPr>
            <a:r>
              <a:rPr lang="fi-FI" altLang="fi-FI" sz="2000" dirty="0">
                <a:ea typeface="Georgia" panose="02040502050405020303" pitchFamily="18" charset="0"/>
                <a:cs typeface="Georgia" panose="02040502050405020303" pitchFamily="18" charset="0"/>
              </a:rPr>
              <a:t>lohkolta korjatut säilörehupaalit, rehuauma ja lantapatteri (jos ei perustettu alusta), kun niitä ei ole varastoitu paikallaan useampaa vuotta.</a:t>
            </a:r>
          </a:p>
          <a:p>
            <a:pPr lvl="1" eaLnBrk="1" hangingPunct="1">
              <a:defRPr/>
            </a:pPr>
            <a:r>
              <a:rPr lang="fi-FI" altLang="fi-FI" sz="2000" dirty="0">
                <a:ea typeface="Georgia" panose="02040502050405020303" pitchFamily="18" charset="0"/>
                <a:cs typeface="Georgia" panose="02040502050405020303" pitchFamily="18" charset="0"/>
              </a:rPr>
              <a:t>sääolojen vuoksi orastumaton kasvusto.</a:t>
            </a:r>
          </a:p>
          <a:p>
            <a:pPr lvl="1" eaLnBrk="1" hangingPunct="1">
              <a:defRPr/>
            </a:pPr>
            <a:r>
              <a:rPr lang="fi-FI" altLang="fi-FI" sz="2000" dirty="0">
                <a:ea typeface="Georgia" panose="02040502050405020303" pitchFamily="18" charset="0"/>
                <a:cs typeface="Georgia" panose="02040502050405020303" pitchFamily="18" charset="0"/>
              </a:rPr>
              <a:t>lohkon piiri- tai sarkaojien kaivuumaat (1 vuosi)</a:t>
            </a:r>
            <a:endParaRPr lang="fi-FI" altLang="fi-FI" sz="2000" dirty="0">
              <a:highlight>
                <a:srgbClr val="FFFF00"/>
              </a:highlight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eaLnBrk="1" hangingPunct="1">
              <a:defRPr/>
            </a:pPr>
            <a:endParaRPr lang="fi-FI" altLang="fi-FI" sz="2200" dirty="0">
              <a:latin typeface="+mn-lt"/>
            </a:endParaRPr>
          </a:p>
          <a:p>
            <a:pPr eaLnBrk="1" hangingPunct="1">
              <a:defRPr/>
            </a:pPr>
            <a:r>
              <a:rPr lang="fi-FI" altLang="fi-FI" sz="2200" dirty="0">
                <a:latin typeface="+mn-lt"/>
              </a:rPr>
              <a:t>Kesantoina voi ilmoittaa</a:t>
            </a:r>
          </a:p>
          <a:p>
            <a:pPr lvl="1" eaLnBrk="1" hangingPunct="1">
              <a:defRPr/>
            </a:pPr>
            <a:r>
              <a:rPr lang="fi-FI" altLang="fi-FI" sz="2000" dirty="0">
                <a:ea typeface="Georgia" panose="02040502050405020303" pitchFamily="18" charset="0"/>
                <a:cs typeface="Georgia" panose="02040502050405020303" pitchFamily="18" charset="0"/>
              </a:rPr>
              <a:t>kylvämättä jäänyt ala (tilanteesta riippuen avo- tai sänkikesanto)</a:t>
            </a:r>
          </a:p>
          <a:p>
            <a:pPr lvl="1" eaLnBrk="1" hangingPunct="1">
              <a:defRPr/>
            </a:pPr>
            <a:r>
              <a:rPr lang="fi-FI" altLang="fi-FI" sz="2000" dirty="0">
                <a:ea typeface="Georgia" panose="02040502050405020303" pitchFamily="18" charset="0"/>
                <a:cs typeface="Georgia" panose="02040502050405020303" pitchFamily="18" charset="0"/>
              </a:rPr>
              <a:t>peruskunnostettava ala (salaojitus yms., jos ei tehdä sadonkorjuun jälkeen)</a:t>
            </a:r>
          </a:p>
          <a:p>
            <a:pPr marL="0" indent="0" eaLnBrk="1" hangingPunct="1">
              <a:buNone/>
              <a:defRPr/>
            </a:pPr>
            <a:r>
              <a:rPr lang="fi-FI" altLang="fi-FI" sz="2200" dirty="0">
                <a:latin typeface="+mn-lt"/>
                <a:ea typeface="Georgia" panose="02040502050405020303" pitchFamily="18" charset="0"/>
                <a:cs typeface="Georgia" panose="02040502050405020303" pitchFamily="18" charset="0"/>
                <a:sym typeface="Wingdings" panose="05000000000000000000" pitchFamily="2" charset="2"/>
              </a:rPr>
              <a:t>	</a:t>
            </a:r>
            <a:r>
              <a:rPr lang="fi-FI" altLang="fi-FI" sz="2200" dirty="0">
                <a:latin typeface="+mn-lt"/>
                <a:ea typeface="Georgia" panose="02040502050405020303" pitchFamily="18" charset="0"/>
                <a:cs typeface="Georgia" panose="02040502050405020303" pitchFamily="18" charset="0"/>
              </a:rPr>
              <a:t>Huom. myös kesannolla on hoitovaatimus</a:t>
            </a:r>
          </a:p>
        </p:txBody>
      </p:sp>
    </p:spTree>
    <p:extLst>
      <p:ext uri="{BB962C8B-B14F-4D97-AF65-F5344CB8AC3E}">
        <p14:creationId xmlns:p14="http://schemas.microsoft.com/office/powerpoint/2010/main" val="1111164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D4DEF4-81E5-4D4D-9281-36E066FC6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0291"/>
            <a:ext cx="10515600" cy="1325563"/>
          </a:xfrm>
        </p:spPr>
        <p:txBody>
          <a:bodyPr>
            <a:normAutofit/>
          </a:bodyPr>
          <a:lstStyle/>
          <a:p>
            <a:r>
              <a:rPr lang="fi-FI" dirty="0">
                <a:latin typeface="+mj-lt"/>
              </a:rPr>
              <a:t>Maataloustoiminta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19E642-7044-4C0B-9E16-2C1E57347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latin typeface="+mn-lt"/>
              </a:rPr>
              <a:t>Vaatimus vaihtelee sen mukaan, mikä kasvi lohkolle ilmoitettu</a:t>
            </a:r>
          </a:p>
          <a:p>
            <a:pPr lvl="1"/>
            <a:r>
              <a:rPr lang="fi-FI" sz="2000" dirty="0"/>
              <a:t>Kasvusto perustettava 30.6. mennessä </a:t>
            </a:r>
          </a:p>
          <a:p>
            <a:pPr lvl="1"/>
            <a:r>
              <a:rPr lang="fi-FI" sz="2000" dirty="0"/>
              <a:t>Pyri tuottamaan korjuu- ja markkinakelpoinen sato</a:t>
            </a:r>
          </a:p>
          <a:p>
            <a:pPr lvl="2"/>
            <a:r>
              <a:rPr lang="fi-FI" dirty="0"/>
              <a:t>Tee tavanomaiset viljelytoimet, lannoita ja huolehdi kasvinsuojelusta</a:t>
            </a:r>
          </a:p>
          <a:p>
            <a:pPr lvl="1"/>
            <a:endParaRPr lang="fi-FI" dirty="0"/>
          </a:p>
          <a:p>
            <a:pPr lvl="1"/>
            <a:r>
              <a:rPr lang="fi-FI" sz="2000" dirty="0"/>
              <a:t>Heinä- ja muiden nurmirehukasvustojen sato on korjattava, laidunnettava, niitettävä tai kasvusto uusittava viimeistään </a:t>
            </a:r>
            <a:r>
              <a:rPr lang="fi-FI" sz="2000" dirty="0">
                <a:solidFill>
                  <a:srgbClr val="FF0000"/>
                </a:solidFill>
              </a:rPr>
              <a:t>15.9.</a:t>
            </a:r>
            <a:endParaRPr lang="fi-FI" sz="2000" dirty="0"/>
          </a:p>
          <a:p>
            <a:pPr lvl="2"/>
            <a:r>
              <a:rPr lang="fi-FI" dirty="0"/>
              <a:t>Rehunurmet, ruokohelpi, luonnonlaitumet ja muut nurmet</a:t>
            </a:r>
          </a:p>
        </p:txBody>
      </p:sp>
      <p:pic>
        <p:nvPicPr>
          <p:cNvPr id="4" name="Kuva 3" descr="Satelliitti-kuvake">
            <a:extLst>
              <a:ext uri="{FF2B5EF4-FFF2-40B4-BE49-F238E27FC236}">
                <a16:creationId xmlns:a16="http://schemas.microsoft.com/office/drawing/2014/main" id="{CC4321DC-8C93-533A-486D-FE3A9F14F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830" y="2267488"/>
            <a:ext cx="360000" cy="360000"/>
          </a:xfrm>
          <a:prstGeom prst="rect">
            <a:avLst/>
          </a:prstGeom>
        </p:spPr>
      </p:pic>
      <p:pic>
        <p:nvPicPr>
          <p:cNvPr id="5" name="Kuva 4" descr="Satelliitti-kuvake">
            <a:extLst>
              <a:ext uri="{FF2B5EF4-FFF2-40B4-BE49-F238E27FC236}">
                <a16:creationId xmlns:a16="http://schemas.microsoft.com/office/drawing/2014/main" id="{CC4321DC-8C93-533A-486D-FE3A9F14F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528" y="400129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915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0230BC-7196-41A2-B9A4-276FAF7BDC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i-FI" sz="4000" dirty="0">
                <a:effectLst/>
                <a:latin typeface="Ubuntu" panose="020B0504030602030204" pitchFamily="34" charset="0"/>
                <a:ea typeface="Calibri" panose="020F0502020204030204" pitchFamily="34" charset="0"/>
              </a:rPr>
              <a:t>Peruslohkomuutokset, korvauskelpoisuus, maatalousmaa ja maataloustoiminta</a:t>
            </a:r>
            <a:br>
              <a:rPr lang="fi-FI" sz="4000" dirty="0">
                <a:effectLst/>
                <a:latin typeface="Ubuntu" panose="020B0504030602030204" pitchFamily="34" charset="0"/>
                <a:ea typeface="Calibri" panose="020F0502020204030204" pitchFamily="34" charset="0"/>
              </a:rPr>
            </a:br>
            <a:endParaRPr lang="fi-FI" sz="4000" dirty="0">
              <a:latin typeface="Ubuntu" panose="020B0504030602030204" pitchFamily="34" charset="0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CC47294-A9FF-4C02-B71B-CD8D37D60C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70979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959E21-744B-46D1-A19E-88885E3F1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Yleistä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7185D0B-80F9-4197-B4B4-53C19932DD3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Aikataulu</a:t>
            </a:r>
          </a:p>
          <a:p>
            <a:pPr lvl="1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Peruslohkomuutokset huhtikuu–18.6.2024</a:t>
            </a:r>
          </a:p>
          <a:p>
            <a:pPr lvl="1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Peltotukien haku toukokuu – 18.6.2024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Peruslohkomuutokset, tietojen ilmoittaminen ja tukien hakeminen on samankaltaista kuin vuonna 2023</a:t>
            </a:r>
          </a:p>
          <a:p>
            <a:pPr lvl="1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Huomioi tukiehdot, jotka koskevat useampaa hakuvuotta (mm. monivuotinen viljelykierto, ympäristökorvauksen monivuotiset toimenpiteet)</a:t>
            </a:r>
          </a:p>
          <a:p>
            <a:endParaRPr lang="fi-FI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1279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D4DEF4-81E5-4D4D-9281-36E066FC6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Peruslohkomuutokset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19E642-7044-4C0B-9E16-2C1E57347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0733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fi-FI" dirty="0">
                <a:latin typeface="+mn-lt"/>
              </a:rPr>
              <a:t>Aloita tukihakemuksen teko peruslohkomuutoksilla, jos</a:t>
            </a:r>
          </a:p>
          <a:p>
            <a:pPr lvl="1"/>
            <a:r>
              <a:rPr lang="fi-FI" dirty="0"/>
              <a:t>peruslohkoja on tarpeen yhdistää tai jakaa</a:t>
            </a:r>
          </a:p>
          <a:p>
            <a:pPr lvl="1"/>
            <a:r>
              <a:rPr lang="fi-FI" dirty="0"/>
              <a:t>ilmoitat kokonaan uusia viljelykäyttöön otettavia peruslohkoja tai </a:t>
            </a:r>
          </a:p>
          <a:p>
            <a:pPr lvl="1"/>
            <a:r>
              <a:rPr lang="fi-FI" dirty="0"/>
              <a:t>peruslohkoja poistuu kokonaan maatalouskäytöstä</a:t>
            </a:r>
          </a:p>
          <a:p>
            <a:r>
              <a:rPr lang="fi-FI" dirty="0">
                <a:latin typeface="+mn-lt"/>
              </a:rPr>
              <a:t>Olemassa olevien peruslohkojen rajakorjaukset lähtevät käsittelyyn vasta peltotukien haun yhteydessä.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i-FI" dirty="0"/>
          </a:p>
          <a:p>
            <a:r>
              <a:rPr lang="fi-FI" dirty="0">
                <a:latin typeface="+mn-lt"/>
              </a:rPr>
              <a:t>Ruokavirasto suosittelee, että peruslohkomuutokset tehdään toukokuun puoliväliin mennessä.</a:t>
            </a:r>
          </a:p>
          <a:p>
            <a:pPr lvl="1"/>
            <a:r>
              <a:rPr lang="fi-FI" dirty="0"/>
              <a:t>Näin toimimalla peltotukien hakemuksen ja Vipuneuvojan tarkisteet ym. toimivat mahdollisimman hyvin.</a:t>
            </a:r>
          </a:p>
        </p:txBody>
      </p:sp>
    </p:spTree>
    <p:extLst>
      <p:ext uri="{BB962C8B-B14F-4D97-AF65-F5344CB8AC3E}">
        <p14:creationId xmlns:p14="http://schemas.microsoft.com/office/powerpoint/2010/main" val="1619743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D4DEF4-81E5-4D4D-9281-36E066FC6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Peruslohkomuutokset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19E642-7044-4C0B-9E16-2C1E57347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0733"/>
            <a:ext cx="10515600" cy="4351338"/>
          </a:xfrm>
        </p:spPr>
        <p:txBody>
          <a:bodyPr>
            <a:normAutofit/>
          </a:bodyPr>
          <a:lstStyle/>
          <a:p>
            <a:r>
              <a:rPr lang="fi-FI" dirty="0">
                <a:latin typeface="+mn-lt"/>
              </a:rPr>
              <a:t>Jos maatalousmaahan kuulumatonta alaa on vain osalla peruslohkosta:</a:t>
            </a:r>
          </a:p>
          <a:p>
            <a:pPr lvl="1"/>
            <a:r>
              <a:rPr lang="fi-FI" dirty="0"/>
              <a:t>Tee muutokset kartalla rajakorjauksella tai piirtämällä saareke.</a:t>
            </a:r>
          </a:p>
          <a:p>
            <a:pPr lvl="1"/>
            <a:r>
              <a:rPr lang="fi-FI" dirty="0"/>
              <a:t>Poistettavalla alalla ei pinta-ala rajaa.</a:t>
            </a:r>
          </a:p>
          <a:p>
            <a:r>
              <a:rPr lang="fi-FI" dirty="0">
                <a:latin typeface="+mn-lt"/>
              </a:rPr>
              <a:t>Jos koko peruslohko poistuu maatalouskäytöstä tai jää luonnontilaiseksi</a:t>
            </a:r>
          </a:p>
          <a:p>
            <a:pPr lvl="1"/>
            <a:r>
              <a:rPr lang="fi-FI" dirty="0"/>
              <a:t>Poista peruslohko maatalouskäytöstä.</a:t>
            </a:r>
          </a:p>
        </p:txBody>
      </p:sp>
      <p:pic>
        <p:nvPicPr>
          <p:cNvPr id="4" name="Kuva 3" descr="Kuvankaappaus Vipu-palvelusta.">
            <a:extLst>
              <a:ext uri="{FF2B5EF4-FFF2-40B4-BE49-F238E27FC236}">
                <a16:creationId xmlns:a16="http://schemas.microsoft.com/office/drawing/2014/main" id="{E9F3D17A-75E8-8E5D-8965-90F979031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650" y="5267267"/>
            <a:ext cx="5010150" cy="1171575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3694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D4DEF4-81E5-4D4D-9281-36E066FC6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Korvauskelpoisuus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19E642-7044-4C0B-9E16-2C1E57347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0733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fi-FI" altLang="fi-FI" sz="2200" dirty="0">
                <a:latin typeface="+mn-lt"/>
                <a:ea typeface="Georgia" panose="02040502050405020303" pitchFamily="18" charset="0"/>
                <a:cs typeface="Georgia" panose="02040502050405020303" pitchFamily="18" charset="0"/>
              </a:rPr>
              <a:t>Korvauskelpoisia ovat peruslohkot, joilla oli korvauskelpoisuus ympäristökorvaukseen tai luonnonhaittakorvaukseen vuonna 2023</a:t>
            </a:r>
          </a:p>
          <a:p>
            <a:pPr marL="0" indent="0">
              <a:buNone/>
            </a:pPr>
            <a:endParaRPr lang="fi-FI" altLang="fi-FI" sz="2200" dirty="0">
              <a:latin typeface="+mn-lt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r>
              <a:rPr lang="fi-FI" altLang="fi-FI" sz="2200" dirty="0">
                <a:latin typeface="+mn-lt"/>
                <a:ea typeface="Georgia" panose="02040502050405020303" pitchFamily="18" charset="0"/>
                <a:cs typeface="Georgia" panose="02040502050405020303" pitchFamily="18" charset="0"/>
              </a:rPr>
              <a:t>Lisäksi haussa 2024 mahdollista</a:t>
            </a:r>
          </a:p>
          <a:p>
            <a:pPr lvl="1"/>
            <a:r>
              <a:rPr lang="fi-FI" altLang="fi-FI" sz="2200" dirty="0">
                <a:ea typeface="Georgia" panose="02040502050405020303" pitchFamily="18" charset="0"/>
                <a:cs typeface="Georgia" panose="02040502050405020303" pitchFamily="18" charset="0"/>
              </a:rPr>
              <a:t>Hakea korvauskelpoisuutta tilusjärjestelyssä hallintaan tulleelle alalle </a:t>
            </a:r>
          </a:p>
          <a:p>
            <a:pPr lvl="1"/>
            <a:r>
              <a:rPr lang="fi-FI" altLang="fi-FI" sz="2200" dirty="0">
                <a:ea typeface="Georgia" panose="02040502050405020303" pitchFamily="18" charset="0"/>
                <a:cs typeface="Georgia" panose="02040502050405020303" pitchFamily="18" charset="0"/>
              </a:rPr>
              <a:t>Tehdä lohkon muotoa parantavia korjauksia</a:t>
            </a:r>
          </a:p>
          <a:p>
            <a:pPr lvl="1"/>
            <a:r>
              <a:rPr lang="fi-FI" altLang="fi-FI" sz="2200" dirty="0">
                <a:ea typeface="Georgia" panose="02040502050405020303" pitchFamily="18" charset="0"/>
                <a:cs typeface="Georgia" panose="02040502050405020303" pitchFamily="18" charset="0"/>
              </a:rPr>
              <a:t>Saada korvauskelpoisuus takaisin, jos se on poistunut 2023</a:t>
            </a:r>
          </a:p>
          <a:p>
            <a:r>
              <a:rPr lang="fi-FI" altLang="fi-FI" sz="2200" dirty="0">
                <a:latin typeface="+mn-lt"/>
                <a:ea typeface="Georgia" panose="02040502050405020303" pitchFamily="18" charset="0"/>
                <a:cs typeface="Georgia" panose="02040502050405020303" pitchFamily="18" charset="0"/>
              </a:rPr>
              <a:t>Vaihdot mahdollisia sekä omien että eri maanomistajien lohkojen välillä vuonna 2024</a:t>
            </a:r>
          </a:p>
          <a:p>
            <a:pPr lvl="1"/>
            <a:endParaRPr lang="fi-FI" altLang="fi-FI" sz="2200" dirty="0">
              <a:ea typeface="Georgia" panose="02040502050405020303" pitchFamily="18" charset="0"/>
              <a:cs typeface="Georgia" panose="02040502050405020303" pitchFamily="18" charset="0"/>
            </a:endParaRPr>
          </a:p>
          <a:p>
            <a:r>
              <a:rPr lang="fi-FI" altLang="fi-FI" sz="2400" dirty="0">
                <a:latin typeface="+mn-lt"/>
                <a:ea typeface="Georgia" panose="02040502050405020303" pitchFamily="18" charset="0"/>
                <a:cs typeface="Georgia" panose="02040502050405020303" pitchFamily="18" charset="0"/>
              </a:rPr>
              <a:t>MMM tiedote 15.2.</a:t>
            </a:r>
          </a:p>
          <a:p>
            <a:pPr lvl="1"/>
            <a:r>
              <a:rPr lang="fi-FI" altLang="fi-FI" sz="2200" dirty="0">
                <a:ea typeface="Georgia" panose="02040502050405020303" pitchFamily="18" charset="0"/>
                <a:cs typeface="Georgia" panose="02040502050405020303" pitchFamily="18" charset="0"/>
              </a:rPr>
              <a:t>Korvauskelpoinen ala pienenee vähitellen. Tavoitteena jakaa tästä muodostuva ylijäämä ELY-kohtaisesti vuonna 2025</a:t>
            </a:r>
          </a:p>
        </p:txBody>
      </p:sp>
    </p:spTree>
    <p:extLst>
      <p:ext uri="{BB962C8B-B14F-4D97-AF65-F5344CB8AC3E}">
        <p14:creationId xmlns:p14="http://schemas.microsoft.com/office/powerpoint/2010/main" val="2969942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D4DEF4-81E5-4D4D-9281-36E066FC6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Korvauskelpoisuus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19E642-7044-4C0B-9E16-2C1E57347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0733"/>
            <a:ext cx="10515600" cy="4351338"/>
          </a:xfrm>
        </p:spPr>
        <p:txBody>
          <a:bodyPr>
            <a:normAutofit/>
          </a:bodyPr>
          <a:lstStyle/>
          <a:p>
            <a:pPr marL="0" indent="0" algn="l" fontAlgn="base">
              <a:buNone/>
            </a:pPr>
            <a:r>
              <a:rPr lang="fi-FI" sz="2400" dirty="0">
                <a:solidFill>
                  <a:srgbClr val="444444"/>
                </a:solidFill>
                <a:latin typeface="+mn-lt"/>
              </a:rPr>
              <a:t>Tilusjärjestelyalat</a:t>
            </a:r>
          </a:p>
          <a:p>
            <a:pPr marL="0" indent="0" algn="l" fontAlgn="base">
              <a:buNone/>
            </a:pPr>
            <a:endParaRPr lang="fi-FI" sz="2400" dirty="0">
              <a:solidFill>
                <a:srgbClr val="444444"/>
              </a:solidFill>
              <a:latin typeface="+mn-lt"/>
            </a:endParaRPr>
          </a:p>
          <a:p>
            <a:r>
              <a:rPr lang="fi-FI" sz="2400" dirty="0">
                <a:solidFill>
                  <a:srgbClr val="444444"/>
                </a:solidFill>
                <a:latin typeface="+mn-lt"/>
              </a:rPr>
              <a:t>Haetaan vapaamuotoisella kirjallisella hakemuksella. Vaadittavat liitteet on kerrottu hakuoppaalla</a:t>
            </a:r>
          </a:p>
          <a:p>
            <a:r>
              <a:rPr lang="fi-FI" sz="2400" dirty="0">
                <a:solidFill>
                  <a:srgbClr val="444444"/>
                </a:solidFill>
                <a:latin typeface="+mn-lt"/>
              </a:rPr>
              <a:t>Alan oltava maatalousmaata </a:t>
            </a:r>
            <a:r>
              <a:rPr lang="fi-FI" sz="2400" dirty="0">
                <a:solidFill>
                  <a:srgbClr val="444444"/>
                </a:solidFill>
                <a:highlight>
                  <a:srgbClr val="FFFF00"/>
                </a:highlight>
                <a:latin typeface="+mn-lt"/>
              </a:rPr>
              <a:t>18.6.</a:t>
            </a:r>
          </a:p>
          <a:p>
            <a:r>
              <a:rPr lang="fi-FI" sz="2400" dirty="0">
                <a:solidFill>
                  <a:srgbClr val="444444"/>
                </a:solidFill>
                <a:latin typeface="+mn-lt"/>
              </a:rPr>
              <a:t>Ei hehtaarirajaa</a:t>
            </a:r>
          </a:p>
          <a:p>
            <a:r>
              <a:rPr lang="fi-FI" sz="2400" dirty="0">
                <a:solidFill>
                  <a:srgbClr val="444444"/>
                </a:solidFill>
                <a:latin typeface="+mn-lt"/>
              </a:rPr>
              <a:t>Myönnetään kun uusjakosuunnitelma saanut lainvoiman ja tilukset on otettu hallintaan</a:t>
            </a:r>
          </a:p>
        </p:txBody>
      </p:sp>
    </p:spTree>
    <p:extLst>
      <p:ext uri="{BB962C8B-B14F-4D97-AF65-F5344CB8AC3E}">
        <p14:creationId xmlns:p14="http://schemas.microsoft.com/office/powerpoint/2010/main" val="2359071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D4DEF4-81E5-4D4D-9281-36E066FC6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Korvauskelpoisuus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19E642-7044-4C0B-9E16-2C1E57347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0733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400" dirty="0">
                <a:latin typeface="+mn-lt"/>
              </a:rPr>
              <a:t>Pienten alojen lisäykset korvauskelpoiseen peltolohkoon</a:t>
            </a:r>
          </a:p>
          <a:p>
            <a:pPr marL="0" indent="0">
              <a:buNone/>
            </a:pPr>
            <a:endParaRPr lang="fi-FI" sz="2400" dirty="0">
              <a:latin typeface="+mn-lt"/>
            </a:endParaRPr>
          </a:p>
          <a:p>
            <a:r>
              <a:rPr lang="fi-FI" sz="2400" dirty="0">
                <a:latin typeface="+mn-lt"/>
              </a:rPr>
              <a:t>Muutoksen oltava lohkon muotoa parantava</a:t>
            </a:r>
          </a:p>
          <a:p>
            <a:r>
              <a:rPr lang="fi-FI" sz="2400" dirty="0">
                <a:latin typeface="+mn-lt"/>
              </a:rPr>
              <a:t>Lisäys voi olla enintään 5 % korvauskelpoisen lohkon pinta-alasta, kuitenkin enintään 0,5 ha</a:t>
            </a:r>
          </a:p>
          <a:p>
            <a:endParaRPr lang="fi-FI" sz="2400" dirty="0">
              <a:latin typeface="+mn-lt"/>
            </a:endParaRPr>
          </a:p>
          <a:p>
            <a:r>
              <a:rPr lang="fi-FI" sz="2400" dirty="0">
                <a:latin typeface="+mn-lt"/>
              </a:rPr>
              <a:t>Noudata pinta-alarajoitetta. Perusta ylittävästä alasta erillinen peruslohko.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fi-FI" sz="2400" dirty="0">
                <a:latin typeface="+mn-lt"/>
              </a:rPr>
              <a:t> Jos ilmoitat yli rajoitteen, hallinto perustaa </a:t>
            </a:r>
            <a:r>
              <a:rPr lang="fi-FI" sz="2400">
                <a:latin typeface="+mn-lt"/>
              </a:rPr>
              <a:t>ylimenevästä alasta </a:t>
            </a:r>
            <a:r>
              <a:rPr lang="fi-FI" sz="2400" dirty="0">
                <a:latin typeface="+mn-lt"/>
              </a:rPr>
              <a:t>erillisen peruslohkon.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fi-FI" sz="2400" dirty="0">
                <a:latin typeface="+mn-lt"/>
              </a:rPr>
              <a:t> Jos ala ei ollut viljelykelpoista 31.12.2022, yli menevää alaa koskee myös nurmivaatimus</a:t>
            </a:r>
          </a:p>
        </p:txBody>
      </p:sp>
    </p:spTree>
    <p:extLst>
      <p:ext uri="{BB962C8B-B14F-4D97-AF65-F5344CB8AC3E}">
        <p14:creationId xmlns:p14="http://schemas.microsoft.com/office/powerpoint/2010/main" val="3856262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D4DEF4-81E5-4D4D-9281-36E066FC6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Korvauskelpoisuus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19E642-7044-4C0B-9E16-2C1E57347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073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>
                <a:latin typeface="+mn-lt"/>
              </a:rPr>
              <a:t>Sallitut lisäykset</a:t>
            </a:r>
          </a:p>
          <a:p>
            <a:pPr marL="0" indent="0">
              <a:buNone/>
            </a:pPr>
            <a:endParaRPr lang="fi-FI" sz="2400" dirty="0">
              <a:latin typeface="+mn-lt"/>
            </a:endParaRPr>
          </a:p>
          <a:p>
            <a:pPr marL="0" indent="0">
              <a:buNone/>
            </a:pPr>
            <a:endParaRPr lang="fi-FI" sz="2400" dirty="0">
              <a:latin typeface="+mn-lt"/>
            </a:endParaRPr>
          </a:p>
          <a:p>
            <a:pPr marL="0" indent="0">
              <a:buNone/>
            </a:pPr>
            <a:endParaRPr lang="fi-FI" sz="2400" dirty="0">
              <a:latin typeface="+mn-lt"/>
            </a:endParaRPr>
          </a:p>
          <a:p>
            <a:pPr marL="0" indent="0">
              <a:buNone/>
            </a:pPr>
            <a:endParaRPr lang="fi-FI" sz="2400" dirty="0">
              <a:latin typeface="+mn-lt"/>
            </a:endParaRPr>
          </a:p>
          <a:p>
            <a:pPr marL="0" indent="0">
              <a:buNone/>
            </a:pPr>
            <a:r>
              <a:rPr lang="fi-FI" sz="2400" dirty="0">
                <a:latin typeface="+mn-lt"/>
              </a:rPr>
              <a:t>Kielletyt lisäykset</a:t>
            </a:r>
          </a:p>
          <a:p>
            <a:r>
              <a:rPr lang="fi-FI" sz="2400" dirty="0">
                <a:latin typeface="+mn-lt"/>
              </a:rPr>
              <a:t>Lisäykset, jotka eivät paranna lohkon muotoa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AE69CF4-B226-4091-96BF-E2F369F12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52" y="2134338"/>
            <a:ext cx="2137668" cy="1153418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E634C755-9931-4FA5-B98E-2247ED783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047" y="2134338"/>
            <a:ext cx="1552257" cy="106440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D85CCF2-3791-406D-94C0-6C2BEC8418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0449" y="2113722"/>
            <a:ext cx="2090409" cy="864552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4314884A-2A8A-5512-72E0-479EF62FA3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0858" y="2112907"/>
            <a:ext cx="1533525" cy="10668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BD5351B9-FFBD-44E7-ACF0-AA626901C2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0260" y="2124133"/>
            <a:ext cx="2009726" cy="1221598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7C43358D-414E-4E21-8A2B-7380FF66D6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42910" y="2112907"/>
            <a:ext cx="1981200" cy="141922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19CBEE04-34E6-D7BF-4272-AB6DEBACC9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1075" y="617289"/>
            <a:ext cx="1526925" cy="1278896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45734DA6-C550-4B67-B1BC-FA3F8A0165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6410" y="4909171"/>
            <a:ext cx="2763898" cy="1649424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BCB140B9-2A0A-4BD0-BE3E-AB3AF6EF04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87459" y="4909171"/>
            <a:ext cx="1533525" cy="170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590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ukautettu 1">
      <a:majorFont>
        <a:latin typeface="Ubuntu"/>
        <a:ea typeface=""/>
        <a:cs typeface=""/>
      </a:majorFont>
      <a:minorFont>
        <a:latin typeface="Roboto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710</Words>
  <Application>Microsoft Office PowerPoint</Application>
  <PresentationFormat>Laajakuva</PresentationFormat>
  <Paragraphs>110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23" baseType="lpstr">
      <vt:lpstr>Arial</vt:lpstr>
      <vt:lpstr>Calibri</vt:lpstr>
      <vt:lpstr>Georgia</vt:lpstr>
      <vt:lpstr>Roboto</vt:lpstr>
      <vt:lpstr>Roboto Condensed Light</vt:lpstr>
      <vt:lpstr>Ubuntu</vt:lpstr>
      <vt:lpstr>Wingdings</vt:lpstr>
      <vt:lpstr>Office-teema</vt:lpstr>
      <vt:lpstr>PowerPoint-esitys</vt:lpstr>
      <vt:lpstr>Peruslohkomuutokset, korvauskelpoisuus, maatalousmaa ja maataloustoiminta </vt:lpstr>
      <vt:lpstr>Yleistä</vt:lpstr>
      <vt:lpstr>Peruslohkomuutokset</vt:lpstr>
      <vt:lpstr>Peruslohkomuutokset</vt:lpstr>
      <vt:lpstr>Korvauskelpoisuus</vt:lpstr>
      <vt:lpstr>Korvauskelpoisuus</vt:lpstr>
      <vt:lpstr>Korvauskelpoisuus</vt:lpstr>
      <vt:lpstr>Korvauskelpoisuus</vt:lpstr>
      <vt:lpstr>Korvauskelpoisuus</vt:lpstr>
      <vt:lpstr>Maatalousmaa: Hallinta</vt:lpstr>
      <vt:lpstr>Maatalousmaa: Maatalouskäytöstä poisto ja palauttaminen</vt:lpstr>
      <vt:lpstr>Maatalousmaa: Maatalouskäytöstä poisto ja palauttaminen</vt:lpstr>
      <vt:lpstr>Maatalousmaa: Kasvulohkon alaan kuuluvat tilapäisesti viljelemättömät alat</vt:lpstr>
      <vt:lpstr>Maataloustoiminta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Minna-Marika Kumpulainen</dc:creator>
  <cp:lastModifiedBy>Marita Hyytinen</cp:lastModifiedBy>
  <cp:revision>31</cp:revision>
  <dcterms:created xsi:type="dcterms:W3CDTF">2022-10-26T10:18:30Z</dcterms:created>
  <dcterms:modified xsi:type="dcterms:W3CDTF">2024-04-25T07:51:26Z</dcterms:modified>
</cp:coreProperties>
</file>