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83" r:id="rId6"/>
    <p:sldId id="28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3342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Luonnonhaittakorvaus ja kansalliset tuet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340269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877" y="755299"/>
            <a:ext cx="6019800" cy="824192"/>
          </a:xfrm>
        </p:spPr>
        <p:txBody>
          <a:bodyPr>
            <a:noAutofit/>
          </a:bodyPr>
          <a:lstStyle/>
          <a:p>
            <a:r>
              <a:rPr lang="fi-FI" dirty="0"/>
              <a:t>Yleistä luonnonhaittakorvauksesta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1856" y="2022576"/>
            <a:ext cx="6019800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Maksetaan korvauskelpoiselle alalle tai LHK-kelpoiselle alalle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Vuosittain haettava tuki</a:t>
            </a:r>
          </a:p>
          <a:p>
            <a:pPr>
              <a:defRPr/>
            </a:pP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i-FI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i-FI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Maksun rajoitteet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Kesantorajoite 25 % (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kesannot+luonnonhoitonurmi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Degressio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eli korvauksen vähentyminen tilakoon kasvaessa 0-150, yli 150-300 (-10%), yli 300 ha (20%)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26A6BDE1-D744-F43E-0E61-0C55993E4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18314"/>
              </p:ext>
            </p:extLst>
          </p:nvPr>
        </p:nvGraphicFramePr>
        <p:xfrm>
          <a:off x="5342877" y="3229995"/>
          <a:ext cx="5869620" cy="109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810">
                  <a:extLst>
                    <a:ext uri="{9D8B030D-6E8A-4147-A177-3AD203B41FA5}">
                      <a16:colId xmlns:a16="http://schemas.microsoft.com/office/drawing/2014/main" val="514752396"/>
                    </a:ext>
                  </a:extLst>
                </a:gridCol>
                <a:gridCol w="2934810">
                  <a:extLst>
                    <a:ext uri="{9D8B030D-6E8A-4147-A177-3AD203B41FA5}">
                      <a16:colId xmlns:a16="http://schemas.microsoft.com/office/drawing/2014/main" val="1724546358"/>
                    </a:ext>
                  </a:extLst>
                </a:gridCol>
              </a:tblGrid>
              <a:tr h="546715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61934"/>
                  </a:ext>
                </a:extLst>
              </a:tr>
              <a:tr h="546715">
                <a:tc>
                  <a:txBody>
                    <a:bodyPr/>
                    <a:lstStyle/>
                    <a:p>
                      <a:r>
                        <a:rPr lang="fi-FI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8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648024"/>
          </a:xfrm>
        </p:spPr>
        <p:txBody>
          <a:bodyPr/>
          <a:lstStyle/>
          <a:p>
            <a:r>
              <a:rPr lang="fi-FI" dirty="0"/>
              <a:t>Yleistä kansallisista tuista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1409575"/>
            <a:ext cx="6019800" cy="48884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fi-FI" sz="22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Yleinen hehtaarituki, pohjoinen hehtaarituki, kansallinen nuoren viljelijän tuki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fi-FI" sz="22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Kansallisessa nuoren viljelijän tuessa samat ehdot kuin EU-rahoitteisessa (ei pinta-alarajoitetta)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fi-FI" sz="22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Maksetaan korvauskelpoiselle alalle</a:t>
            </a:r>
          </a:p>
        </p:txBody>
      </p:sp>
    </p:spTree>
    <p:extLst>
      <p:ext uri="{BB962C8B-B14F-4D97-AF65-F5344CB8AC3E}">
        <p14:creationId xmlns:p14="http://schemas.microsoft.com/office/powerpoint/2010/main" val="23950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1017274" cy="1325563"/>
          </a:xfrm>
        </p:spPr>
        <p:txBody>
          <a:bodyPr>
            <a:noAutofit/>
          </a:bodyPr>
          <a:lstStyle/>
          <a:p>
            <a:r>
              <a:rPr lang="fi-FI" dirty="0"/>
              <a:t>Kansallisten peltotukien määrä- </a:t>
            </a:r>
            <a:br>
              <a:rPr lang="fi-FI" dirty="0"/>
            </a:br>
            <a:r>
              <a:rPr lang="fi-FI" dirty="0"/>
              <a:t>Yleinen hehtaarituki ja kansallinen NV-tuki</a:t>
            </a:r>
          </a:p>
        </p:txBody>
      </p:sp>
      <p:graphicFrame>
        <p:nvGraphicFramePr>
          <p:cNvPr id="12" name="Taulukko 15">
            <a:extLst>
              <a:ext uri="{FF2B5EF4-FFF2-40B4-BE49-F238E27FC236}">
                <a16:creationId xmlns:a16="http://schemas.microsoft.com/office/drawing/2014/main" id="{CDF7C3D8-DEBB-B5A3-A878-CE5253C870F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56987230"/>
              </p:ext>
            </p:extLst>
          </p:nvPr>
        </p:nvGraphicFramePr>
        <p:xfrm>
          <a:off x="7727574" y="2360471"/>
          <a:ext cx="4106361" cy="264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87">
                  <a:extLst>
                    <a:ext uri="{9D8B030D-6E8A-4147-A177-3AD203B41FA5}">
                      <a16:colId xmlns:a16="http://schemas.microsoft.com/office/drawing/2014/main" val="1345435529"/>
                    </a:ext>
                  </a:extLst>
                </a:gridCol>
                <a:gridCol w="1368787">
                  <a:extLst>
                    <a:ext uri="{9D8B030D-6E8A-4147-A177-3AD203B41FA5}">
                      <a16:colId xmlns:a16="http://schemas.microsoft.com/office/drawing/2014/main" val="2432579859"/>
                    </a:ext>
                  </a:extLst>
                </a:gridCol>
                <a:gridCol w="1368787">
                  <a:extLst>
                    <a:ext uri="{9D8B030D-6E8A-4147-A177-3AD203B41FA5}">
                      <a16:colId xmlns:a16="http://schemas.microsoft.com/office/drawing/2014/main" val="651753476"/>
                    </a:ext>
                  </a:extLst>
                </a:gridCol>
              </a:tblGrid>
              <a:tr h="528317">
                <a:tc>
                  <a:txBody>
                    <a:bodyPr/>
                    <a:lstStyle/>
                    <a:p>
                      <a:r>
                        <a:rPr lang="fi-FI" dirty="0"/>
                        <a:t>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64760"/>
                  </a:ext>
                </a:extLst>
              </a:tr>
              <a:tr h="2113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Maatalous-, puutarha- ja peltokasvit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C1-C4 (=Siikalatvan ja Tyrnävän YTA)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649655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6DE86FC7-7644-A4DC-5DFD-FD52EF8DBD7D}"/>
              </a:ext>
            </a:extLst>
          </p:cNvPr>
          <p:cNvSpPr txBox="1"/>
          <p:nvPr/>
        </p:nvSpPr>
        <p:spPr>
          <a:xfrm>
            <a:off x="251533" y="1796769"/>
            <a:ext cx="399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Yleinen hehtaarituki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D24B64D-62C6-0E37-099D-6BCC52284733}"/>
              </a:ext>
            </a:extLst>
          </p:cNvPr>
          <p:cNvSpPr txBox="1"/>
          <p:nvPr/>
        </p:nvSpPr>
        <p:spPr>
          <a:xfrm>
            <a:off x="7727574" y="1796769"/>
            <a:ext cx="33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Nuoren viljelijöiden kansallinen tuki</a:t>
            </a: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3A595BC2-8458-12DA-0F01-5FAE5C0B8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50799"/>
              </p:ext>
            </p:extLst>
          </p:nvPr>
        </p:nvGraphicFramePr>
        <p:xfrm>
          <a:off x="251533" y="2334725"/>
          <a:ext cx="69924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833">
                  <a:extLst>
                    <a:ext uri="{9D8B030D-6E8A-4147-A177-3AD203B41FA5}">
                      <a16:colId xmlns:a16="http://schemas.microsoft.com/office/drawing/2014/main" val="131723851"/>
                    </a:ext>
                  </a:extLst>
                </a:gridCol>
                <a:gridCol w="2330833">
                  <a:extLst>
                    <a:ext uri="{9D8B030D-6E8A-4147-A177-3AD203B41FA5}">
                      <a16:colId xmlns:a16="http://schemas.microsoft.com/office/drawing/2014/main" val="714765712"/>
                    </a:ext>
                  </a:extLst>
                </a:gridCol>
                <a:gridCol w="2330833">
                  <a:extLst>
                    <a:ext uri="{9D8B030D-6E8A-4147-A177-3AD203B41FA5}">
                      <a16:colId xmlns:a16="http://schemas.microsoft.com/office/drawing/2014/main" val="940740045"/>
                    </a:ext>
                  </a:extLst>
                </a:gridCol>
              </a:tblGrid>
              <a:tr h="256563">
                <a:tc>
                  <a:txBody>
                    <a:bodyPr/>
                    <a:lstStyle/>
                    <a:p>
                      <a:r>
                        <a:rPr lang="fi-FI" dirty="0"/>
                        <a:t>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91737"/>
                  </a:ext>
                </a:extLst>
              </a:tr>
              <a:tr h="102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Maatalous-, puutarha- ja peltokasvit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C2(=Siikalatva, Pyhäntä, Haapavesi, Kempele, Liminka, Lumijoki, Muhos, Tyrnävä)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73743"/>
                  </a:ext>
                </a:extLst>
              </a:tr>
              <a:tr h="833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Maatalous-, puutarha- ja peltokasvit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C2p ja tukialueiden C-saaristoalueet (=Vaala)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02260"/>
                  </a:ext>
                </a:extLst>
              </a:tr>
              <a:tr h="833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Maatalous-, puutarha- ja peltokasvit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C3 (=Hailuoto)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27259"/>
                  </a:ext>
                </a:extLst>
              </a:tr>
            </a:tbl>
          </a:graphicData>
        </a:graphic>
      </p:graphicFrame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3820FEA-4C8A-FF28-E571-9CCFEEE9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11833935" y="5663954"/>
            <a:ext cx="1520003" cy="1081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91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Kansallisten peltotukien määrä-Pohjoinen hehtaarituki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A3EEA37-0D0F-F99E-BCA7-8D973C49E183}"/>
              </a:ext>
            </a:extLst>
          </p:cNvPr>
          <p:cNvSpPr txBox="1"/>
          <p:nvPr/>
        </p:nvSpPr>
        <p:spPr>
          <a:xfrm>
            <a:off x="9785161" y="2785488"/>
            <a:ext cx="2239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Muista!</a:t>
            </a:r>
          </a:p>
          <a:p>
            <a:endParaRPr lang="fi-FI" dirty="0"/>
          </a:p>
          <a:p>
            <a:r>
              <a:rPr lang="fi-FI" dirty="0"/>
              <a:t>Viljelykasvin juuret maassa</a:t>
            </a:r>
          </a:p>
          <a:p>
            <a:endParaRPr lang="fi-FI" dirty="0"/>
          </a:p>
          <a:p>
            <a:r>
              <a:rPr lang="fi-FI" b="1" dirty="0"/>
              <a:t>Sadonkorjuu</a:t>
            </a:r>
            <a:r>
              <a:rPr lang="fi-FI" dirty="0"/>
              <a:t> ja käyttö ihmisravinnoksi avomaanvihanneksilla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4076B57C-16E7-D3AC-0A50-575E585A8B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6628213"/>
              </p:ext>
            </p:extLst>
          </p:nvPr>
        </p:nvGraphicFramePr>
        <p:xfrm>
          <a:off x="137823" y="1634428"/>
          <a:ext cx="11887198" cy="522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294">
                  <a:extLst>
                    <a:ext uri="{9D8B030D-6E8A-4147-A177-3AD203B41FA5}">
                      <a16:colId xmlns:a16="http://schemas.microsoft.com/office/drawing/2014/main" val="1114314272"/>
                    </a:ext>
                  </a:extLst>
                </a:gridCol>
                <a:gridCol w="6717860">
                  <a:extLst>
                    <a:ext uri="{9D8B030D-6E8A-4147-A177-3AD203B41FA5}">
                      <a16:colId xmlns:a16="http://schemas.microsoft.com/office/drawing/2014/main" val="556549368"/>
                    </a:ext>
                  </a:extLst>
                </a:gridCol>
                <a:gridCol w="1272044">
                  <a:extLst>
                    <a:ext uri="{9D8B030D-6E8A-4147-A177-3AD203B41FA5}">
                      <a16:colId xmlns:a16="http://schemas.microsoft.com/office/drawing/2014/main" val="1032368914"/>
                    </a:ext>
                  </a:extLst>
                </a:gridCol>
              </a:tblGrid>
              <a:tr h="345806">
                <a:tc>
                  <a:txBody>
                    <a:bodyPr/>
                    <a:lstStyle/>
                    <a:p>
                      <a:r>
                        <a:rPr lang="fi-FI" dirty="0"/>
                        <a:t>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46068"/>
                  </a:ext>
                </a:extLst>
              </a:tr>
              <a:tr h="451767">
                <a:tc>
                  <a:txBody>
                    <a:bodyPr/>
                    <a:lstStyle/>
                    <a:p>
                      <a:r>
                        <a:rPr lang="fi-FI" dirty="0"/>
                        <a:t>Ruis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C1, C2, C2p+saaristo (=Siikalatvan ja Tyrnävän YTA, pl. Hailuoto)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31576"/>
                  </a:ext>
                </a:extLst>
              </a:tr>
              <a:tr h="424272">
                <a:tc>
                  <a:txBody>
                    <a:bodyPr/>
                    <a:lstStyle/>
                    <a:p>
                      <a:r>
                        <a:rPr lang="fi-FI" dirty="0"/>
                        <a:t>Sokerijuurikas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C1, C2, C2p+saaristo (=Siikalatvan ja Tyrnävän YTA, pl. Hailuoto)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24969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r>
                        <a:rPr lang="fi-FI" dirty="0"/>
                        <a:t>Tärkkelysperuna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C1, C2, C2p+saaristo (=Siikalatvan ja Tyrnävän YTA, pl. Hailuoto)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98603"/>
                  </a:ext>
                </a:extLst>
              </a:tr>
              <a:tr h="1435943">
                <a:tc>
                  <a:txBody>
                    <a:bodyPr/>
                    <a:lstStyle/>
                    <a:p>
                      <a:r>
                        <a:rPr lang="fi-FI" dirty="0"/>
                        <a:t>Valkuaiskasvusto (valkuaiskasveja yli 50%)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Seos (herne/härkäpapu/makea lupiini/linssi/vilja)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Seoskasvusto (herne/härkäpapu/makea lupiini/linssi/öljykasvit)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Seoskasvusto (</a:t>
                      </a:r>
                      <a:r>
                        <a:rPr lang="fi-FI" sz="1400" dirty="0" err="1"/>
                        <a:t>valkuaiskasvit+öljykasvit</a:t>
                      </a:r>
                      <a:r>
                        <a:rPr lang="fi-FI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Seoskasvusto (valkuaiskasvit)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C1-C2 (=Siikalatvan ja Tyrnävän YTA, pl. Hailuoto ja Vaala)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39638"/>
                  </a:ext>
                </a:extLst>
              </a:tr>
              <a:tr h="1180896">
                <a:tc>
                  <a:txBody>
                    <a:bodyPr/>
                    <a:lstStyle/>
                    <a:p>
                      <a:r>
                        <a:rPr lang="fi-FI" dirty="0"/>
                        <a:t>Peltokasvit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Tattari, kvinoa, ruokaherne, rehuherne, härkäpapu, linssi, kikherne, ruistankio, rypsi, rapsi, hamppu, pellava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Seoskasvusto (öljykasvit)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C1-C2 (=Siikalatvan ja Tyrnävän YTA, pl. Hailuoto ja Vaala)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78197"/>
                  </a:ext>
                </a:extLst>
              </a:tr>
              <a:tr h="346082">
                <a:tc>
                  <a:txBody>
                    <a:bodyPr/>
                    <a:lstStyle/>
                    <a:p>
                      <a:r>
                        <a:rPr lang="fi-FI" dirty="0"/>
                        <a:t>Avomaanvihannekset 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i-FI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i-FI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ihmisravinnoksi&amp;s</a:t>
                      </a:r>
                      <a:r>
                        <a:rPr lang="fi-FI" dirty="0" err="1">
                          <a:solidFill>
                            <a:srgbClr val="FF0000"/>
                          </a:solidFill>
                        </a:rPr>
                        <a:t>adonkorjuuvelvoite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C1-C4 (=Siikalatvan ja Tyrnävän YTA)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50839"/>
                  </a:ext>
                </a:extLst>
              </a:tr>
            </a:tbl>
          </a:graphicData>
        </a:graphic>
      </p:graphicFrame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7F3FDCB-D3B7-DE57-B7A9-A1193224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66255" y="2066008"/>
            <a:ext cx="631970" cy="290468"/>
          </a:xfrm>
        </p:spPr>
        <p:txBody>
          <a:bodyPr>
            <a:normAutofit fontScale="55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7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352</Words>
  <Application>Microsoft Office PowerPoint</Application>
  <PresentationFormat>Laajakuva</PresentationFormat>
  <Paragraphs>73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Roboto</vt:lpstr>
      <vt:lpstr>Roboto Condensed Light</vt:lpstr>
      <vt:lpstr>Ubuntu</vt:lpstr>
      <vt:lpstr>Wingdings</vt:lpstr>
      <vt:lpstr>Office-teema</vt:lpstr>
      <vt:lpstr>PowerPoint-esitys</vt:lpstr>
      <vt:lpstr> Luonnonhaittakorvaus ja kansalliset tuet</vt:lpstr>
      <vt:lpstr>Yleistä luonnonhaittakorvauksesta</vt:lpstr>
      <vt:lpstr>Yleistä kansallisista tuista</vt:lpstr>
      <vt:lpstr>Kansallisten peltotukien määrä-  Yleinen hehtaarituki ja kansallinen NV-tuki</vt:lpstr>
      <vt:lpstr>Kansallisten peltotukien määrä-Pohjoinen hehtaarituki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50</cp:revision>
  <dcterms:created xsi:type="dcterms:W3CDTF">2022-10-26T10:18:30Z</dcterms:created>
  <dcterms:modified xsi:type="dcterms:W3CDTF">2024-04-25T07:50:37Z</dcterms:modified>
</cp:coreProperties>
</file>