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0" r:id="rId5"/>
    <p:sldId id="281" r:id="rId6"/>
    <p:sldId id="260" r:id="rId7"/>
    <p:sldId id="282" r:id="rId8"/>
    <p:sldId id="273" r:id="rId9"/>
    <p:sldId id="283" r:id="rId10"/>
    <p:sldId id="274" r:id="rId11"/>
    <p:sldId id="284" r:id="rId12"/>
    <p:sldId id="285" r:id="rId13"/>
    <p:sldId id="275" r:id="rId14"/>
    <p:sldId id="286" r:id="rId15"/>
    <p:sldId id="287" r:id="rId16"/>
    <p:sldId id="288" r:id="rId17"/>
    <p:sldId id="289" r:id="rId18"/>
    <p:sldId id="290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Vuosikello</c:v>
                </c:pt>
              </c:strCache>
            </c:strRef>
          </c:tx>
          <c:spPr>
            <a:solidFill>
              <a:srgbClr val="A8D8DB"/>
            </a:solidFill>
          </c:spPr>
          <c:dPt>
            <c:idx val="0"/>
            <c:bubble3D val="0"/>
            <c:explosion val="6"/>
            <c:spPr>
              <a:solidFill>
                <a:srgbClr val="A8D8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7C-47E2-97CA-3CBCE4D435E1}"/>
              </c:ext>
            </c:extLst>
          </c:dPt>
          <c:dPt>
            <c:idx val="1"/>
            <c:bubble3D val="0"/>
            <c:explosion val="5"/>
            <c:spPr>
              <a:solidFill>
                <a:srgbClr val="2A4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7C-47E2-97CA-3CBCE4D435E1}"/>
              </c:ext>
            </c:extLst>
          </c:dPt>
          <c:dPt>
            <c:idx val="2"/>
            <c:bubble3D val="0"/>
            <c:explosion val="6"/>
            <c:spPr>
              <a:solidFill>
                <a:srgbClr val="A8D8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7C-47E2-97CA-3CBCE4D435E1}"/>
              </c:ext>
            </c:extLst>
          </c:dPt>
          <c:dPt>
            <c:idx val="3"/>
            <c:bubble3D val="0"/>
            <c:explosion val="7"/>
            <c:spPr>
              <a:solidFill>
                <a:srgbClr val="2A4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7C-47E2-97CA-3CBCE4D435E1}"/>
              </c:ext>
            </c:extLst>
          </c:dPt>
          <c:cat>
            <c:numRef>
              <c:f>Taul1!$A$2:$A$5</c:f>
              <c:numCache>
                <c:formatCode>General</c:formatCode>
                <c:ptCount val="4"/>
              </c:numCache>
            </c:numRef>
          </c:cat>
          <c:val>
            <c:numRef>
              <c:f>Taul1!$B$2:$B$5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7C-47E2-97CA-3CBCE4D43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henkilö, mies&#10;&#10;Kuvaus luotu automaattisesti">
            <a:extLst>
              <a:ext uri="{FF2B5EF4-FFF2-40B4-BE49-F238E27FC236}">
                <a16:creationId xmlns:a16="http://schemas.microsoft.com/office/drawing/2014/main" id="{4F771820-F673-49B7-A8D9-5D9DF1A1F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9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C486988-CD21-49F7-AC0E-D8D1306F3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1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99B578-3968-4431-B96B-804861A8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5618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929FA1D-5854-47EA-8749-F1081206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56187" cy="34885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3773B34-3A9C-48BF-BD11-17C110126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" b="3283"/>
          <a:stretch/>
        </p:blipFill>
        <p:spPr>
          <a:xfrm>
            <a:off x="6229350" y="0"/>
            <a:ext cx="5334000" cy="6858000"/>
          </a:xfrm>
          <a:prstGeom prst="rect">
            <a:avLst/>
          </a:prstGeom>
        </p:spPr>
      </p:pic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825AF15-C919-4420-87BF-65D5ADC207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9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2F153FB-B9F1-423F-B91B-BB23F1EEF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61D2688-8AEA-47D3-9488-EFCCC3D0BB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5" y="5505450"/>
            <a:ext cx="680431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8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5B3015-0553-4531-9EBB-2A0F1E368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DCFCF35-FE46-4777-A9F0-886981AA7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70A6F6-B2E8-47BF-98F3-9B73B4DB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296024"/>
            <a:ext cx="2743200" cy="365125"/>
          </a:xfrm>
        </p:spPr>
        <p:txBody>
          <a:bodyPr/>
          <a:lstStyle/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523A628-F9C7-4F29-8672-1596060C6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5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sikello kvartaa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972E42-028A-1894-CE59-AC9AD1D26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121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Vuosikello</a:t>
            </a:r>
          </a:p>
        </p:txBody>
      </p:sp>
      <p:graphicFrame>
        <p:nvGraphicFramePr>
          <p:cNvPr id="9" name="Sisällön paikkamerkki 5">
            <a:extLst>
              <a:ext uri="{FF2B5EF4-FFF2-40B4-BE49-F238E27FC236}">
                <a16:creationId xmlns:a16="http://schemas.microsoft.com/office/drawing/2014/main" id="{663D2ADC-2E35-AE60-F43C-F3BF48DDA00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744296949"/>
              </p:ext>
            </p:extLst>
          </p:nvPr>
        </p:nvGraphicFramePr>
        <p:xfrm>
          <a:off x="716507" y="941696"/>
          <a:ext cx="10788555" cy="485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9575F2BD-4F05-F7CC-EFBB-D862C92EEE44}"/>
              </a:ext>
            </a:extLst>
          </p:cNvPr>
          <p:cNvSpPr txBox="1"/>
          <p:nvPr userDrawn="1"/>
        </p:nvSpPr>
        <p:spPr>
          <a:xfrm>
            <a:off x="3699090" y="180929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F4E9341-A906-368C-100F-AEAA85CE8D01}"/>
              </a:ext>
            </a:extLst>
          </p:cNvPr>
          <p:cNvSpPr txBox="1"/>
          <p:nvPr userDrawn="1"/>
        </p:nvSpPr>
        <p:spPr>
          <a:xfrm>
            <a:off x="4181310" y="139809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A25AF2A-8168-B552-93DE-7C3A79106321}"/>
              </a:ext>
            </a:extLst>
          </p:cNvPr>
          <p:cNvSpPr txBox="1"/>
          <p:nvPr userDrawn="1"/>
        </p:nvSpPr>
        <p:spPr>
          <a:xfrm>
            <a:off x="3464802" y="2262356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3F557B3-5E01-2A71-0982-4ECF911FADC5}"/>
              </a:ext>
            </a:extLst>
          </p:cNvPr>
          <p:cNvSpPr txBox="1"/>
          <p:nvPr userDrawn="1"/>
        </p:nvSpPr>
        <p:spPr>
          <a:xfrm>
            <a:off x="4506581" y="215588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1CB025C-43B8-DAF4-266E-7414B03BC0E7}"/>
              </a:ext>
            </a:extLst>
          </p:cNvPr>
          <p:cNvSpPr txBox="1"/>
          <p:nvPr userDrawn="1"/>
        </p:nvSpPr>
        <p:spPr>
          <a:xfrm>
            <a:off x="3933378" y="432693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42453E3-F63D-BB5E-974F-DBEB0AD962C7}"/>
              </a:ext>
            </a:extLst>
          </p:cNvPr>
          <p:cNvSpPr txBox="1"/>
          <p:nvPr userDrawn="1"/>
        </p:nvSpPr>
        <p:spPr>
          <a:xfrm>
            <a:off x="4415598" y="3915739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A5DA352-F499-DC20-D9F8-94D4007D2F2D}"/>
              </a:ext>
            </a:extLst>
          </p:cNvPr>
          <p:cNvSpPr txBox="1"/>
          <p:nvPr userDrawn="1"/>
        </p:nvSpPr>
        <p:spPr>
          <a:xfrm>
            <a:off x="3699090" y="4780004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4A5F648-CCCA-C713-3FEF-5D5A5B805422}"/>
              </a:ext>
            </a:extLst>
          </p:cNvPr>
          <p:cNvSpPr txBox="1"/>
          <p:nvPr userDrawn="1"/>
        </p:nvSpPr>
        <p:spPr>
          <a:xfrm>
            <a:off x="4740869" y="467352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7CB05704-54D7-5DED-9E0B-6DE48A316F70}"/>
              </a:ext>
            </a:extLst>
          </p:cNvPr>
          <p:cNvSpPr txBox="1"/>
          <p:nvPr userDrawn="1"/>
        </p:nvSpPr>
        <p:spPr>
          <a:xfrm>
            <a:off x="7042200" y="191722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46BE4E9-0E22-3576-8949-E34741C95F5A}"/>
              </a:ext>
            </a:extLst>
          </p:cNvPr>
          <p:cNvSpPr txBox="1"/>
          <p:nvPr userDrawn="1"/>
        </p:nvSpPr>
        <p:spPr>
          <a:xfrm>
            <a:off x="7524420" y="1506022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7069A7B5-96F0-A1A4-9857-E1ACA1467307}"/>
              </a:ext>
            </a:extLst>
          </p:cNvPr>
          <p:cNvSpPr txBox="1"/>
          <p:nvPr userDrawn="1"/>
        </p:nvSpPr>
        <p:spPr>
          <a:xfrm>
            <a:off x="6807912" y="2370287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4DCCBF2E-B2B4-72C0-07C4-F450765C9585}"/>
              </a:ext>
            </a:extLst>
          </p:cNvPr>
          <p:cNvSpPr txBox="1"/>
          <p:nvPr userDrawn="1"/>
        </p:nvSpPr>
        <p:spPr>
          <a:xfrm>
            <a:off x="7849691" y="226381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506638E5-06D4-D0FE-535E-57D33E1E0AF5}"/>
              </a:ext>
            </a:extLst>
          </p:cNvPr>
          <p:cNvSpPr txBox="1"/>
          <p:nvPr userDrawn="1"/>
        </p:nvSpPr>
        <p:spPr>
          <a:xfrm>
            <a:off x="7046046" y="451121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E8992F27-6F90-CE36-CD9F-E2B997F7FA2B}"/>
              </a:ext>
            </a:extLst>
          </p:cNvPr>
          <p:cNvSpPr txBox="1"/>
          <p:nvPr userDrawn="1"/>
        </p:nvSpPr>
        <p:spPr>
          <a:xfrm>
            <a:off x="7528266" y="4100019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70ACEF35-61D0-1B1D-3E0E-4EAE191A2A05}"/>
              </a:ext>
            </a:extLst>
          </p:cNvPr>
          <p:cNvSpPr txBox="1"/>
          <p:nvPr userDrawn="1"/>
        </p:nvSpPr>
        <p:spPr>
          <a:xfrm>
            <a:off x="6811758" y="4964284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49AED2DC-147D-5E2D-5590-A00C12B94684}"/>
              </a:ext>
            </a:extLst>
          </p:cNvPr>
          <p:cNvSpPr txBox="1"/>
          <p:nvPr userDrawn="1"/>
        </p:nvSpPr>
        <p:spPr>
          <a:xfrm>
            <a:off x="7853537" y="485780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257465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DA1C67-C2D0-442A-9518-C279E12A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8D649B-A6B2-42B1-9C6C-7C2A683A2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95D3E3-78E3-465B-A1AB-D5E972FA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24600"/>
            <a:ext cx="2743200" cy="365125"/>
          </a:xfrm>
        </p:spPr>
        <p:txBody>
          <a:bodyPr/>
          <a:lstStyle/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5069622-E1CA-40ED-A40C-8B51A5500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9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E927C7-6C16-49B7-8BDA-2F582603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559991"/>
            <a:ext cx="6019800" cy="1600200"/>
          </a:xfrm>
        </p:spPr>
        <p:txBody>
          <a:bodyPr anchor="b"/>
          <a:lstStyle>
            <a:lvl1pPr>
              <a:defRPr sz="3200">
                <a:latin typeface="Ubuntu" panose="020B0504030602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470377A-DC52-43CC-8168-016855362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0" y="2282031"/>
            <a:ext cx="6019800" cy="3811588"/>
          </a:xfrm>
        </p:spPr>
        <p:txBody>
          <a:bodyPr/>
          <a:lstStyle>
            <a:lvl1pPr marL="0" indent="0">
              <a:buNone/>
              <a:defRPr sz="1600" baseline="0">
                <a:latin typeface="Roboto Condensed Light" panose="020B0604020202020204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EBE1BAD-8637-4ADE-8706-12DF3DEC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pic>
        <p:nvPicPr>
          <p:cNvPr id="11" name="Kuva 10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9FCAB351-DF97-4985-A223-47E5EC77D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7749" cy="68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1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354FD9-2DF2-4E9B-93D2-D489DE24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0726CF-64BD-45C4-A59D-FA26BC8E2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937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494A071-24AD-47F4-90D7-2FB64F492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893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473D5E4-FB75-48E0-9665-B8730C0DE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4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9D02B9-899B-48D2-973D-F579DF99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2910DD4-BD41-4235-AFD9-F0E1B9DED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DE0C7CB-8D49-47DE-BE1B-6CEA14904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088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9CF44BC-423D-4F92-B6D4-FB9550587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C9F2E2D-ACEC-4823-BE5D-BE54605AB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08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05F7C02-01EE-44FC-AF5B-393661C6C4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2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B6BA04-C423-452D-99FE-65E87E41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0427D4-9D0F-4BAE-8CF2-C01CDC3E1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4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2E5E4A8-AB8F-4372-8B36-428F00D8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6233179-565F-4252-8387-7F9AB15C2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939D87-4B10-4CBA-98E1-F2BAC8E8E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E359C07-3423-4F2B-AA12-5DE9EB51E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A13586-99D3-428B-8A4C-9D46C5106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5716D-5F6C-40AD-A447-A46B970DEA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79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62" r:id="rId4"/>
    <p:sldLayoutId id="2147483650" r:id="rId5"/>
    <p:sldLayoutId id="2147483656" r:id="rId6"/>
    <p:sldLayoutId id="2147483652" r:id="rId7"/>
    <p:sldLayoutId id="2147483653" r:id="rId8"/>
    <p:sldLayoutId id="2147483654" r:id="rId9"/>
    <p:sldLayoutId id="2147483655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isällön paikkamerkki 4" descr="Kuva, joka sisältää kohteen teksti, henkilö, mies&#10;&#10;Kuvaus luotu automaattisesti">
            <a:extLst>
              <a:ext uri="{FF2B5EF4-FFF2-40B4-BE49-F238E27FC236}">
                <a16:creationId xmlns:a16="http://schemas.microsoft.com/office/drawing/2014/main" id="{576F19EF-443D-4F9A-9382-AE2B12B2B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674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20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Viherlannoitusnurmi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503072"/>
            <a:ext cx="11080968" cy="2147581"/>
          </a:xfrm>
        </p:spPr>
        <p:txBody>
          <a:bodyPr>
            <a:noAutofit/>
          </a:bodyPr>
          <a:lstStyle/>
          <a:p>
            <a:r>
              <a:rPr lang="fi-FI" sz="2400" b="0" i="0" dirty="0">
                <a:effectLst/>
              </a:rPr>
              <a:t>Viherlannoitusnurmen kasvusto tulee olla kylvetty vuonna 2022 tai sen jälkeen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343841"/>
                </a:solidFill>
                <a:effectLst/>
              </a:rPr>
              <a:t>Viherlannoitusnurmen siemenseoksen pitää koostua vähintään neljästä eri nurmi- ja typensitojakasvilajin siemenistä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343841"/>
                </a:solidFill>
              </a:rPr>
              <a:t>S</a:t>
            </a:r>
            <a:r>
              <a:rPr lang="fi-FI" sz="2400" b="0" i="0" dirty="0">
                <a:solidFill>
                  <a:srgbClr val="343841"/>
                </a:solidFill>
                <a:effectLst/>
              </a:rPr>
              <a:t>iemenseoksen painosta vähintään 20 prosenttia pitää olla typensitojakasvia.</a:t>
            </a:r>
          </a:p>
          <a:p>
            <a:pPr lvl="1"/>
            <a:r>
              <a:rPr lang="fi-FI" b="0" i="0" dirty="0">
                <a:solidFill>
                  <a:srgbClr val="343841"/>
                </a:solidFill>
                <a:effectLst/>
              </a:rPr>
              <a:t>Kirjaa viljelymuistiinpanoihin tieto siemenseoksen kasvilajeista ja niiden osuuksista.</a:t>
            </a:r>
            <a:endParaRPr lang="fi-FI" b="0" i="0" dirty="0">
              <a:solidFill>
                <a:srgbClr val="FF0000"/>
              </a:solidFill>
              <a:effectLst/>
            </a:endParaRPr>
          </a:p>
          <a:p>
            <a:r>
              <a:rPr lang="fi-FI" sz="2400" b="0" i="0" dirty="0">
                <a:effectLst/>
              </a:rPr>
              <a:t>Viherlannoitusnurmet, joille myönnetään viherlannoitusnurmien tukea useana perättäisenä vuonna, on niitettävä viimeistään 15.9. toisena vuonna. </a:t>
            </a:r>
          </a:p>
          <a:p>
            <a:pPr lvl="1"/>
            <a:r>
              <a:rPr lang="fi-FI" sz="2000" b="0" i="0" dirty="0">
                <a:effectLst/>
              </a:rPr>
              <a:t>Jos niittoa ei ole vuonna 2023 todettu pinta-alamonitoroinnissa, kasvusto on niitettävä vuonna 2024 </a:t>
            </a:r>
          </a:p>
          <a:p>
            <a:pPr lvl="1"/>
            <a:r>
              <a:rPr lang="fi-FI" sz="2000" b="0" i="0" dirty="0">
                <a:effectLst/>
              </a:rPr>
              <a:t>Viljelijän apuna </a:t>
            </a:r>
            <a:r>
              <a:rPr lang="fi-FI" sz="2000" b="0" i="0" dirty="0" err="1">
                <a:effectLst/>
              </a:rPr>
              <a:t>Vipussa</a:t>
            </a:r>
            <a:r>
              <a:rPr lang="fi-FI" sz="2000" b="0" i="0" dirty="0">
                <a:effectLst/>
              </a:rPr>
              <a:t> on karttataso, josta voi katsoa onko ala satelliittiseurannan perusteella niitetty vuonna 2023.</a:t>
            </a:r>
          </a:p>
          <a:p>
            <a:r>
              <a:rPr lang="fi-FI" sz="2400" b="0" i="0" dirty="0">
                <a:effectLst/>
              </a:rPr>
              <a:t>Vaikeissa rikkakasvitilanteissa kasvusto on niitettävä vuosittain viimeistään 15.9. siten, että rikkakasvien leviäminen estyy.</a:t>
            </a:r>
          </a:p>
        </p:txBody>
      </p:sp>
      <p:pic>
        <p:nvPicPr>
          <p:cNvPr id="3" name="Kuva 2" descr="Satelliitti-kuvake">
            <a:extLst>
              <a:ext uri="{FF2B5EF4-FFF2-40B4-BE49-F238E27FC236}">
                <a16:creationId xmlns:a16="http://schemas.microsoft.com/office/drawing/2014/main" id="{9DF39D0C-BD6F-4668-E918-6F49BF3D6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830" y="4323785"/>
            <a:ext cx="471881" cy="47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25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Viherlannoitusnurmi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503072"/>
            <a:ext cx="11080968" cy="2147581"/>
          </a:xfrm>
        </p:spPr>
        <p:txBody>
          <a:bodyPr>
            <a:noAutofit/>
          </a:bodyPr>
          <a:lstStyle/>
          <a:p>
            <a:r>
              <a:rPr lang="fi-FI" sz="2400" b="0" i="0" dirty="0">
                <a:effectLst/>
              </a:rPr>
              <a:t>Kasvusto säilytetty 31.7. (syyskylvöinen kasvi)/31.8. asti. </a:t>
            </a:r>
          </a:p>
          <a:p>
            <a:r>
              <a:rPr lang="fi-FI" sz="2400" b="0" i="0" dirty="0">
                <a:effectLst/>
              </a:rPr>
              <a:t>Viherlannoitusnurmea ei saa lannoittaa koko kalenterivuoden aikana. </a:t>
            </a:r>
            <a:endParaRPr lang="fi-FI" sz="2400" b="0" i="0" dirty="0">
              <a:solidFill>
                <a:srgbClr val="FF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343841"/>
                </a:solidFill>
                <a:effectLst/>
              </a:rPr>
              <a:t>Voit käyttää kasvinsuojeluaineita vain kasvuston päättämiseen.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43841"/>
                </a:solidFill>
                <a:effectLst/>
              </a:rPr>
              <a:t>Et voi käyttää kasvinsuojeluaineita keväällä ennen viherlannoitusnurmen kylvöä.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343841"/>
                </a:solidFill>
                <a:effectLst/>
              </a:rPr>
              <a:t>Jos päätät viherlannoitusnurmen kasvuston kasvinsuojeluaineilla, et voi ilmoittaa samaa alaa viherlannoitusnurmeksi seuraavana vuonna.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343841"/>
                </a:solidFill>
                <a:effectLst/>
              </a:rPr>
              <a:t>Voit saada viherlannoitusnurmien ekojärjestelmätukea samalle alalle enintään kolmena vuonna peräkkäin.</a:t>
            </a:r>
          </a:p>
        </p:txBody>
      </p:sp>
      <p:pic>
        <p:nvPicPr>
          <p:cNvPr id="6" name="Kuva 5" descr="Satelliitti-kuvake">
            <a:extLst>
              <a:ext uri="{FF2B5EF4-FFF2-40B4-BE49-F238E27FC236}">
                <a16:creationId xmlns:a16="http://schemas.microsoft.com/office/drawing/2014/main" id="{2BB2D718-6EE3-4125-6B78-82C8CA545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806" y="1503072"/>
            <a:ext cx="471881" cy="471881"/>
          </a:xfrm>
          <a:prstGeom prst="rect">
            <a:avLst/>
          </a:prstGeom>
        </p:spPr>
      </p:pic>
      <p:graphicFrame>
        <p:nvGraphicFramePr>
          <p:cNvPr id="3" name="Taulukko 4">
            <a:extLst>
              <a:ext uri="{FF2B5EF4-FFF2-40B4-BE49-F238E27FC236}">
                <a16:creationId xmlns:a16="http://schemas.microsoft.com/office/drawing/2014/main" id="{A51FC53B-7CE5-AB8A-945D-9702E2FA5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548740"/>
              </p:ext>
            </p:extLst>
          </p:nvPr>
        </p:nvGraphicFramePr>
        <p:xfrm>
          <a:off x="4864963" y="5354928"/>
          <a:ext cx="6169982" cy="103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991">
                  <a:extLst>
                    <a:ext uri="{9D8B030D-6E8A-4147-A177-3AD203B41FA5}">
                      <a16:colId xmlns:a16="http://schemas.microsoft.com/office/drawing/2014/main" val="2746885286"/>
                    </a:ext>
                  </a:extLst>
                </a:gridCol>
                <a:gridCol w="3084991">
                  <a:extLst>
                    <a:ext uri="{9D8B030D-6E8A-4147-A177-3AD203B41FA5}">
                      <a16:colId xmlns:a16="http://schemas.microsoft.com/office/drawing/2014/main" val="3055491482"/>
                    </a:ext>
                  </a:extLst>
                </a:gridCol>
              </a:tblGrid>
              <a:tr h="519344">
                <a:tc>
                  <a:txBody>
                    <a:bodyPr/>
                    <a:lstStyle/>
                    <a:p>
                      <a:r>
                        <a:rPr lang="fi-FI" dirty="0"/>
                        <a:t>Tukialue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895619"/>
                  </a:ext>
                </a:extLst>
              </a:tr>
              <a:tr h="519344">
                <a:tc>
                  <a:txBody>
                    <a:bodyPr/>
                    <a:lstStyle/>
                    <a:p>
                      <a:r>
                        <a:rPr lang="fi-FI" dirty="0"/>
                        <a:t>AB ja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80€/ha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74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725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Viherlannoitusnurmi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472" y="1474983"/>
            <a:ext cx="5357012" cy="2225549"/>
          </a:xfrm>
        </p:spPr>
        <p:txBody>
          <a:bodyPr>
            <a:noAutofit/>
          </a:bodyPr>
          <a:lstStyle/>
          <a:p>
            <a:pPr lvl="1"/>
            <a:r>
              <a:rPr lang="fi-FI" sz="2000" dirty="0">
                <a:solidFill>
                  <a:srgbClr val="343841"/>
                </a:solidFill>
              </a:rPr>
              <a:t>Uutta </a:t>
            </a:r>
            <a:r>
              <a:rPr lang="fi-FI" sz="2000" dirty="0" err="1">
                <a:solidFill>
                  <a:srgbClr val="343841"/>
                </a:solidFill>
              </a:rPr>
              <a:t>vipussa</a:t>
            </a:r>
            <a:r>
              <a:rPr lang="fi-FI" sz="2000" dirty="0">
                <a:solidFill>
                  <a:srgbClr val="343841"/>
                </a:solidFill>
              </a:rPr>
              <a:t>: Ilmoita viherlannoitusnurmien perustamisaika</a:t>
            </a:r>
            <a:endParaRPr lang="fi-FI" sz="2000" b="0" i="0" dirty="0">
              <a:solidFill>
                <a:srgbClr val="343841"/>
              </a:solidFill>
              <a:effectLst/>
            </a:endParaRPr>
          </a:p>
        </p:txBody>
      </p:sp>
      <p:pic>
        <p:nvPicPr>
          <p:cNvPr id="8" name="Sisällön paikkamerkki 4" descr="Kuvankaappaus Vipu-palvelusta Kasvulohko-välilehdeltä.">
            <a:extLst>
              <a:ext uri="{FF2B5EF4-FFF2-40B4-BE49-F238E27FC236}">
                <a16:creationId xmlns:a16="http://schemas.microsoft.com/office/drawing/2014/main" id="{CE6615CF-4498-F231-FC81-46122B04CB7E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4" y="1306307"/>
            <a:ext cx="5619565" cy="54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15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Monimuotoisuuskasvit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721186"/>
            <a:ext cx="11080968" cy="2147581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343841"/>
                </a:solidFill>
              </a:rPr>
              <a:t>M</a:t>
            </a:r>
            <a:r>
              <a:rPr lang="fi-FI" sz="2400" b="0" i="0" dirty="0">
                <a:solidFill>
                  <a:srgbClr val="343841"/>
                </a:solidFill>
                <a:effectLst/>
              </a:rPr>
              <a:t>onimuotoisuuskasvien kasvusto on perustettava vuosittain. </a:t>
            </a:r>
          </a:p>
          <a:p>
            <a:pPr lvl="1"/>
            <a:r>
              <a:rPr lang="fi-FI" b="0" i="0" dirty="0">
                <a:solidFill>
                  <a:srgbClr val="343841"/>
                </a:solidFill>
                <a:effectLst/>
              </a:rPr>
              <a:t>Voit saada tukea myös syyskylvöisistä monimuotoisuuskasveista, jotka on kylvetty edellisen vuoden syksyllä.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43841"/>
                </a:solidFill>
                <a:effectLst/>
              </a:rPr>
              <a:t>Voit ilmoittaa saman niitty- ja peltolintukasvuston monimuotoisuuskasviksi kahtena peräkkäisenä vuonna, jos olet perustanut kasvuston sellaisella hyväksyttävällä siemenseoksella, jossa vähintään kaksi kasvilajia on monivuotisia.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43841"/>
                </a:solidFill>
                <a:effectLst/>
              </a:rPr>
              <a:t>Kirjaa viljelymuistiinpanoihin tieto siemenseoksen kasvilajeista ja niiden osuuksista.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43841"/>
                </a:solidFill>
                <a:effectLst/>
              </a:rPr>
              <a:t>Voit kylvää riistakasvit kaistoina.</a:t>
            </a:r>
          </a:p>
          <a:p>
            <a:pPr marL="742950" lvl="1" indent="-285750"/>
            <a:r>
              <a:rPr lang="fi-FI" sz="2400" b="0" i="0" dirty="0">
                <a:solidFill>
                  <a:srgbClr val="343841"/>
                </a:solidFill>
                <a:effectLst/>
              </a:rPr>
              <a:t>Et voi perustaa monimuotoisuuskasvien kasvustoa suorakylvämällä nurmeen.</a:t>
            </a:r>
            <a:endParaRPr lang="fi-FI" sz="2400" b="0" i="0" dirty="0">
              <a:effectLst/>
            </a:endParaRPr>
          </a:p>
          <a:p>
            <a:r>
              <a:rPr lang="fi-FI" sz="2400" b="0" i="0" dirty="0">
                <a:effectLst/>
              </a:rPr>
              <a:t>Kasvinsuojeluaineita ei saa käyttää koko kalenterivuoden aikana. </a:t>
            </a:r>
          </a:p>
          <a:p>
            <a:r>
              <a:rPr lang="fi-FI" sz="2400" dirty="0"/>
              <a:t>Lannoittaa saa perustamisen yhteydessä.</a:t>
            </a:r>
            <a:endParaRPr lang="fi-FI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6677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Monimuotoisuuskasvit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070" y="1774452"/>
            <a:ext cx="11080968" cy="2147581"/>
          </a:xfrm>
        </p:spPr>
        <p:txBody>
          <a:bodyPr>
            <a:noAutofit/>
          </a:bodyPr>
          <a:lstStyle/>
          <a:p>
            <a:r>
              <a:rPr lang="fi-FI" sz="2400" b="0" i="0" dirty="0">
                <a:effectLst/>
              </a:rPr>
              <a:t>Monimuotoisuuskasvien kasvuston saa niittää aikaisintaan 1.8.</a:t>
            </a:r>
          </a:p>
          <a:p>
            <a:r>
              <a:rPr lang="fi-FI" sz="2400" b="0" i="0" dirty="0">
                <a:effectLst/>
              </a:rPr>
              <a:t>Monimuotoisuuskasvien kasvusto on säilytettävä 15.9. asti. </a:t>
            </a:r>
          </a:p>
          <a:p>
            <a:endParaRPr lang="fi-FI" sz="2400" dirty="0"/>
          </a:p>
          <a:p>
            <a:endParaRPr lang="fi-FI" sz="2400" b="0" i="0" dirty="0">
              <a:effectLst/>
            </a:endParaRPr>
          </a:p>
          <a:p>
            <a:r>
              <a:rPr lang="fi-FI" sz="2400" b="0" i="0" dirty="0">
                <a:effectLst/>
              </a:rPr>
              <a:t>Monimuotoisuuskasvien siemenseoksiin on tehty muutoksia (listat seuraavilla dioilla)</a:t>
            </a:r>
          </a:p>
        </p:txBody>
      </p:sp>
      <p:pic>
        <p:nvPicPr>
          <p:cNvPr id="3" name="Kuva 2" descr="Satelliitti-kuvake">
            <a:extLst>
              <a:ext uri="{FF2B5EF4-FFF2-40B4-BE49-F238E27FC236}">
                <a16:creationId xmlns:a16="http://schemas.microsoft.com/office/drawing/2014/main" id="{3CE752B2-FC48-CE7B-7855-4E7DA4CED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58" y="1746737"/>
            <a:ext cx="471881" cy="471881"/>
          </a:xfrm>
          <a:prstGeom prst="rect">
            <a:avLst/>
          </a:prstGeom>
        </p:spPr>
      </p:pic>
      <p:pic>
        <p:nvPicPr>
          <p:cNvPr id="5" name="Kuva 4" descr="Satelliitti-kuvake">
            <a:extLst>
              <a:ext uri="{FF2B5EF4-FFF2-40B4-BE49-F238E27FC236}">
                <a16:creationId xmlns:a16="http://schemas.microsoft.com/office/drawing/2014/main" id="{9758DF1B-6BEC-74FA-7BD2-803DA6121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842" y="2276616"/>
            <a:ext cx="471881" cy="471881"/>
          </a:xfrm>
          <a:prstGeom prst="rect">
            <a:avLst/>
          </a:prstGeom>
        </p:spPr>
      </p:pic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97728D4A-4322-FB8D-9A62-08DAB3329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824155"/>
              </p:ext>
            </p:extLst>
          </p:nvPr>
        </p:nvGraphicFramePr>
        <p:xfrm>
          <a:off x="4846221" y="4776185"/>
          <a:ext cx="6037802" cy="143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8901">
                  <a:extLst>
                    <a:ext uri="{9D8B030D-6E8A-4147-A177-3AD203B41FA5}">
                      <a16:colId xmlns:a16="http://schemas.microsoft.com/office/drawing/2014/main" val="1172330181"/>
                    </a:ext>
                  </a:extLst>
                </a:gridCol>
                <a:gridCol w="3018901">
                  <a:extLst>
                    <a:ext uri="{9D8B030D-6E8A-4147-A177-3AD203B41FA5}">
                      <a16:colId xmlns:a16="http://schemas.microsoft.com/office/drawing/2014/main" val="583517209"/>
                    </a:ext>
                  </a:extLst>
                </a:gridCol>
              </a:tblGrid>
              <a:tr h="719092">
                <a:tc>
                  <a:txBody>
                    <a:bodyPr/>
                    <a:lstStyle/>
                    <a:p>
                      <a:r>
                        <a:rPr lang="fi-FI" dirty="0"/>
                        <a:t>Tukialue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916484"/>
                  </a:ext>
                </a:extLst>
              </a:tr>
              <a:tr h="719092">
                <a:tc>
                  <a:txBody>
                    <a:bodyPr/>
                    <a:lstStyle/>
                    <a:p>
                      <a:r>
                        <a:rPr lang="fi-FI" dirty="0"/>
                        <a:t>AB ja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300 €/ha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91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428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Monimuotoisuuskasvit:</a:t>
            </a:r>
            <a:br>
              <a:rPr lang="fi-FI" dirty="0"/>
            </a:br>
            <a:r>
              <a:rPr lang="fi-FI" b="0" i="0" dirty="0">
                <a:effectLst/>
                <a:latin typeface="Arial" panose="020B0604020202020204" pitchFamily="34" charset="0"/>
              </a:rPr>
              <a:t>Pölyttäjähyönteis- ja maisemakasvit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721186"/>
            <a:ext cx="11056476" cy="1883148"/>
          </a:xfrm>
        </p:spPr>
        <p:txBody>
          <a:bodyPr>
            <a:noAutofit/>
          </a:bodyPr>
          <a:lstStyle/>
          <a:p>
            <a:r>
              <a:rPr lang="fi-FI" sz="2400" b="0" i="0" dirty="0">
                <a:effectLst/>
              </a:rPr>
              <a:t>Siemenseoksessa saa olla vain kahden tai useamman seuraavan kasvin tai kasviryhmän siemeniä (</a:t>
            </a:r>
            <a:r>
              <a:rPr lang="fi-FI" sz="2400" b="0" i="0" dirty="0">
                <a:solidFill>
                  <a:srgbClr val="FF0000"/>
                </a:solidFill>
                <a:effectLst/>
              </a:rPr>
              <a:t>lisäykset</a:t>
            </a:r>
            <a:r>
              <a:rPr lang="fi-FI" sz="2400" b="0" i="0" dirty="0">
                <a:effectLst/>
              </a:rPr>
              <a:t> </a:t>
            </a:r>
            <a:r>
              <a:rPr lang="fi-FI" sz="2400" b="0" i="0" dirty="0">
                <a:solidFill>
                  <a:srgbClr val="FF0000"/>
                </a:solidFill>
                <a:effectLst/>
              </a:rPr>
              <a:t>punaisella</a:t>
            </a:r>
            <a:r>
              <a:rPr lang="fi-FI" sz="2400" b="0" i="0" dirty="0">
                <a:effectLst/>
              </a:rPr>
              <a:t>):</a:t>
            </a:r>
          </a:p>
          <a:p>
            <a:pPr marL="0" indent="0">
              <a:buNone/>
            </a:pPr>
            <a:endParaRPr lang="fi-FI" sz="16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DC5E314-56E7-1EFD-E1D4-78D9A1DCF731}"/>
              </a:ext>
            </a:extLst>
          </p:cNvPr>
          <p:cNvSpPr txBox="1"/>
          <p:nvPr/>
        </p:nvSpPr>
        <p:spPr>
          <a:xfrm>
            <a:off x="3755255" y="2562187"/>
            <a:ext cx="2201662" cy="2906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i="0" dirty="0">
                <a:effectLst/>
              </a:rPr>
              <a:t>11. mesikät</a:t>
            </a:r>
          </a:p>
          <a:p>
            <a:r>
              <a:rPr lang="fi-FI" b="0" i="0" dirty="0">
                <a:effectLst/>
              </a:rPr>
              <a:t>12. </a:t>
            </a:r>
            <a:r>
              <a:rPr lang="fi-FI" b="0" i="0" dirty="0">
                <a:solidFill>
                  <a:srgbClr val="FF0000"/>
                </a:solidFill>
                <a:effectLst/>
              </a:rPr>
              <a:t>unikot</a:t>
            </a:r>
          </a:p>
          <a:p>
            <a:r>
              <a:rPr lang="fi-FI" b="0" i="0" dirty="0">
                <a:effectLst/>
              </a:rPr>
              <a:t>13. </a:t>
            </a:r>
            <a:r>
              <a:rPr lang="fi-FI" b="0" i="0" dirty="0">
                <a:solidFill>
                  <a:srgbClr val="FF0000"/>
                </a:solidFill>
                <a:effectLst/>
              </a:rPr>
              <a:t>kesälemmikki</a:t>
            </a:r>
          </a:p>
          <a:p>
            <a:r>
              <a:rPr lang="fi-FI" b="0" i="0" dirty="0">
                <a:effectLst/>
              </a:rPr>
              <a:t>14. </a:t>
            </a:r>
            <a:r>
              <a:rPr lang="fi-FI" b="0" i="0" dirty="0">
                <a:solidFill>
                  <a:srgbClr val="FF0000"/>
                </a:solidFill>
                <a:effectLst/>
              </a:rPr>
              <a:t>suvikakkarat</a:t>
            </a:r>
          </a:p>
          <a:p>
            <a:r>
              <a:rPr lang="fi-FI" b="0" i="0" dirty="0">
                <a:effectLst/>
              </a:rPr>
              <a:t>15. </a:t>
            </a:r>
            <a:r>
              <a:rPr lang="fi-FI" b="0" i="0" dirty="0">
                <a:solidFill>
                  <a:srgbClr val="FF0000"/>
                </a:solidFill>
                <a:effectLst/>
              </a:rPr>
              <a:t>kesäharso</a:t>
            </a:r>
          </a:p>
          <a:p>
            <a:r>
              <a:rPr lang="fi-FI" b="0" i="0" dirty="0">
                <a:effectLst/>
              </a:rPr>
              <a:t>16. </a:t>
            </a:r>
            <a:r>
              <a:rPr lang="fi-FI" b="0" i="0" dirty="0">
                <a:solidFill>
                  <a:srgbClr val="FF0000"/>
                </a:solidFill>
                <a:effectLst/>
              </a:rPr>
              <a:t>sinappi</a:t>
            </a:r>
          </a:p>
          <a:p>
            <a:r>
              <a:rPr lang="fi-FI" b="0" i="0" dirty="0">
                <a:effectLst/>
              </a:rPr>
              <a:t>17. </a:t>
            </a:r>
            <a:r>
              <a:rPr lang="fi-FI" b="0" i="0" dirty="0">
                <a:solidFill>
                  <a:srgbClr val="FF0000"/>
                </a:solidFill>
                <a:effectLst/>
              </a:rPr>
              <a:t>tattari</a:t>
            </a:r>
          </a:p>
          <a:p>
            <a:r>
              <a:rPr lang="fi-FI" b="0" i="0" dirty="0">
                <a:effectLst/>
              </a:rPr>
              <a:t>18. </a:t>
            </a:r>
            <a:r>
              <a:rPr lang="fi-FI" b="0" i="0" dirty="0">
                <a:solidFill>
                  <a:srgbClr val="FF0000"/>
                </a:solidFill>
                <a:effectLst/>
              </a:rPr>
              <a:t>rapsi</a:t>
            </a:r>
          </a:p>
          <a:p>
            <a:r>
              <a:rPr lang="fi-FI" b="0" i="0" dirty="0">
                <a:effectLst/>
              </a:rPr>
              <a:t>19. </a:t>
            </a:r>
            <a:r>
              <a:rPr lang="fi-FI" b="0" i="0" dirty="0">
                <a:solidFill>
                  <a:srgbClr val="FF0000"/>
                </a:solidFill>
                <a:effectLst/>
              </a:rPr>
              <a:t>retikat</a:t>
            </a:r>
          </a:p>
          <a:p>
            <a:r>
              <a:rPr lang="fi-FI" b="0" i="0" dirty="0">
                <a:effectLst/>
              </a:rPr>
              <a:t>20. </a:t>
            </a:r>
            <a:r>
              <a:rPr lang="fi-FI" b="0" i="0" dirty="0" err="1">
                <a:solidFill>
                  <a:srgbClr val="FF0000"/>
                </a:solidFill>
                <a:effectLst/>
              </a:rPr>
              <a:t>maloppi</a:t>
            </a:r>
            <a:endParaRPr lang="fi-FI" b="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2F2783E-BE9D-9B23-A85C-104AD379252A}"/>
              </a:ext>
            </a:extLst>
          </p:cNvPr>
          <p:cNvSpPr txBox="1"/>
          <p:nvPr/>
        </p:nvSpPr>
        <p:spPr>
          <a:xfrm>
            <a:off x="6356410" y="2562187"/>
            <a:ext cx="52800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fi-FI" sz="1800" b="0" i="0" u="none" strike="noStrike" baseline="0" noProof="0" dirty="0">
                <a:latin typeface="+mn-lt"/>
              </a:rPr>
              <a:t>21. </a:t>
            </a:r>
            <a:r>
              <a:rPr lang="fi-FI" sz="1800" b="0" i="0" u="none" strike="noStrike" baseline="0" noProof="0" dirty="0">
                <a:solidFill>
                  <a:srgbClr val="FF0000"/>
                </a:solidFill>
                <a:latin typeface="+mn-lt"/>
              </a:rPr>
              <a:t>kesämalvikki</a:t>
            </a:r>
          </a:p>
          <a:p>
            <a:pPr>
              <a:buClr>
                <a:schemeClr val="tx1"/>
              </a:buClr>
            </a:pPr>
            <a:r>
              <a:rPr lang="fi-FI" sz="1800" b="0" i="0" u="none" strike="noStrike" baseline="0" noProof="0" dirty="0">
                <a:latin typeface="+mn-lt"/>
              </a:rPr>
              <a:t>22. </a:t>
            </a:r>
            <a:r>
              <a:rPr lang="fi-FI" sz="1800" b="0" i="0" u="none" strike="noStrike" baseline="0" noProof="0" dirty="0">
                <a:solidFill>
                  <a:srgbClr val="FF0000"/>
                </a:solidFill>
                <a:latin typeface="+mn-lt"/>
              </a:rPr>
              <a:t>rypsi</a:t>
            </a:r>
          </a:p>
          <a:p>
            <a:pPr>
              <a:buClr>
                <a:schemeClr val="tx1"/>
              </a:buClr>
            </a:pPr>
            <a:r>
              <a:rPr lang="fi-FI" sz="1800" b="0" i="0" u="none" strike="noStrike" baseline="0" noProof="0" dirty="0">
                <a:latin typeface="+mn-lt"/>
              </a:rPr>
              <a:t>23. </a:t>
            </a:r>
            <a:r>
              <a:rPr lang="fi-FI" sz="1800" b="0" i="0" u="none" strike="noStrike" baseline="0" noProof="0" dirty="0">
                <a:solidFill>
                  <a:srgbClr val="FF0000"/>
                </a:solidFill>
                <a:latin typeface="+mn-lt"/>
              </a:rPr>
              <a:t>muut kuin kohdassa 1―22 mainitut kylvövuonna kukkivat kaksisirkkaiset kasvit. </a:t>
            </a:r>
          </a:p>
          <a:p>
            <a:endParaRPr lang="fi-FI" sz="1800" noProof="0" dirty="0">
              <a:solidFill>
                <a:srgbClr val="FF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noProof="0" dirty="0">
                <a:solidFill>
                  <a:srgbClr val="FF0000"/>
                </a:solidFill>
                <a:latin typeface="+mn-lt"/>
              </a:rPr>
              <a:t>Pölyttäjähyönteis- ja maisemakasvien s</a:t>
            </a:r>
            <a:r>
              <a:rPr lang="fi-FI" sz="1800" b="0" i="0" u="none" strike="noStrike" baseline="0" noProof="0" dirty="0">
                <a:solidFill>
                  <a:srgbClr val="FF0000"/>
                </a:solidFill>
                <a:latin typeface="+mn-lt"/>
              </a:rPr>
              <a:t>eoksessa saa olla kohdassa 23 tarkoitettuja muita kylvövuonna kukkivia kaksisirkkaisia kasveja enintään 30 prosenttia siemenseoksen painosta, ei kuitenkaan hampun siemeniä. </a:t>
            </a:r>
            <a:endParaRPr lang="fi-FI" sz="1800" noProof="0" dirty="0">
              <a:solidFill>
                <a:srgbClr val="FF0000"/>
              </a:solidFill>
              <a:latin typeface="+mn-lt"/>
            </a:endParaRPr>
          </a:p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1FE994C-653E-2FDA-59E6-29F38C97A5DB}"/>
              </a:ext>
            </a:extLst>
          </p:cNvPr>
          <p:cNvSpPr txBox="1"/>
          <p:nvPr/>
        </p:nvSpPr>
        <p:spPr>
          <a:xfrm>
            <a:off x="630719" y="2562189"/>
            <a:ext cx="2876365" cy="3128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i="0" dirty="0">
                <a:effectLst/>
              </a:rPr>
              <a:t>1.auringonkukka</a:t>
            </a:r>
          </a:p>
          <a:p>
            <a:r>
              <a:rPr lang="fi-FI" b="0" i="0" dirty="0">
                <a:effectLst/>
              </a:rPr>
              <a:t>2. hunajakukka</a:t>
            </a:r>
          </a:p>
          <a:p>
            <a:r>
              <a:rPr lang="fi-FI" b="0" i="0" dirty="0">
                <a:effectLst/>
              </a:rPr>
              <a:t>3. sinimailanen</a:t>
            </a:r>
          </a:p>
          <a:p>
            <a:r>
              <a:rPr lang="fi-FI" b="0" i="0" dirty="0">
                <a:effectLst/>
              </a:rPr>
              <a:t>4. apilat</a:t>
            </a:r>
          </a:p>
          <a:p>
            <a:r>
              <a:rPr lang="fi-FI" b="0" i="0" dirty="0">
                <a:effectLst/>
              </a:rPr>
              <a:t>5. kelta-, </a:t>
            </a:r>
            <a:r>
              <a:rPr lang="fi-FI" b="0" i="0" dirty="0">
                <a:solidFill>
                  <a:srgbClr val="FF0000"/>
                </a:solidFill>
                <a:effectLst/>
              </a:rPr>
              <a:t>sini- ja valkolupiini</a:t>
            </a:r>
          </a:p>
          <a:p>
            <a:r>
              <a:rPr lang="fi-FI" b="0" i="0" dirty="0">
                <a:effectLst/>
              </a:rPr>
              <a:t>6. virnat</a:t>
            </a:r>
          </a:p>
          <a:p>
            <a:r>
              <a:rPr lang="fi-FI" b="0" i="0" dirty="0">
                <a:effectLst/>
              </a:rPr>
              <a:t>7. ruis- tai ahdekaunokki</a:t>
            </a:r>
          </a:p>
          <a:p>
            <a:r>
              <a:rPr lang="fi-FI" b="0" i="0" dirty="0">
                <a:effectLst/>
              </a:rPr>
              <a:t>8. malvat</a:t>
            </a:r>
          </a:p>
          <a:p>
            <a:r>
              <a:rPr lang="fi-FI" b="0" i="0" dirty="0">
                <a:effectLst/>
              </a:rPr>
              <a:t>9. kehäkukat</a:t>
            </a:r>
          </a:p>
          <a:p>
            <a:r>
              <a:rPr lang="fi-FI" b="0" i="0" dirty="0">
                <a:effectLst/>
              </a:rPr>
              <a:t>10. öljypellava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1256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Monimuotoisuuskasvit: </a:t>
            </a:r>
            <a:r>
              <a:rPr lang="fi-FI" b="0" i="0" dirty="0">
                <a:effectLst/>
                <a:latin typeface="Arial" panose="020B0604020202020204" pitchFamily="34" charset="0"/>
              </a:rPr>
              <a:t>Riistakasvit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454856"/>
            <a:ext cx="11080968" cy="3534395"/>
          </a:xfrm>
        </p:spPr>
        <p:txBody>
          <a:bodyPr>
            <a:noAutofit/>
          </a:bodyPr>
          <a:lstStyle/>
          <a:p>
            <a:r>
              <a:rPr lang="fi-FI" sz="2400" b="0" i="0" dirty="0">
                <a:effectLst/>
              </a:rPr>
              <a:t>Siemenseoksessa saa olla vain kahden tai useamman seuraavan kasvin tai kasviryhmän siemeniä </a:t>
            </a:r>
            <a:r>
              <a:rPr lang="fi-FI" sz="2400" b="0" i="0" dirty="0">
                <a:solidFill>
                  <a:srgbClr val="FF0000"/>
                </a:solidFill>
                <a:effectLst/>
              </a:rPr>
              <a:t>(lisäykset punaisella</a:t>
            </a:r>
            <a:r>
              <a:rPr lang="fi-FI" sz="2400" b="0" i="0" dirty="0">
                <a:effectLst/>
              </a:rPr>
              <a:t>):</a:t>
            </a:r>
          </a:p>
          <a:p>
            <a:pPr marL="0" indent="0">
              <a:buNone/>
            </a:pPr>
            <a:endParaRPr lang="fi-FI" sz="16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A883287-426D-B62B-5A6B-058DCDD4C873}"/>
              </a:ext>
            </a:extLst>
          </p:cNvPr>
          <p:cNvSpPr txBox="1"/>
          <p:nvPr/>
        </p:nvSpPr>
        <p:spPr>
          <a:xfrm>
            <a:off x="630718" y="2521258"/>
            <a:ext cx="21746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i="0" dirty="0">
                <a:effectLst/>
              </a:rPr>
              <a:t>1. viljat </a:t>
            </a:r>
          </a:p>
          <a:p>
            <a:r>
              <a:rPr lang="fi-FI" b="0" i="0" dirty="0">
                <a:effectLst/>
              </a:rPr>
              <a:t>2. tattari</a:t>
            </a:r>
          </a:p>
          <a:p>
            <a:r>
              <a:rPr lang="fi-FI" b="0" i="0" dirty="0">
                <a:effectLst/>
              </a:rPr>
              <a:t>3. auringonkukka</a:t>
            </a:r>
          </a:p>
          <a:p>
            <a:r>
              <a:rPr lang="fi-FI" b="0" i="0" dirty="0">
                <a:effectLst/>
              </a:rPr>
              <a:t>4. öljypellava</a:t>
            </a:r>
          </a:p>
          <a:p>
            <a:r>
              <a:rPr lang="fi-FI" b="0" i="0" dirty="0">
                <a:effectLst/>
              </a:rPr>
              <a:t>5. rypsi</a:t>
            </a:r>
          </a:p>
          <a:p>
            <a:r>
              <a:rPr lang="fi-FI" b="0" i="0" dirty="0">
                <a:effectLst/>
              </a:rPr>
              <a:t>6. rapsi</a:t>
            </a:r>
          </a:p>
          <a:p>
            <a:r>
              <a:rPr lang="fi-FI" b="0" i="0" dirty="0">
                <a:effectLst/>
              </a:rPr>
              <a:t>7. sinappi</a:t>
            </a:r>
          </a:p>
          <a:p>
            <a:r>
              <a:rPr lang="fi-FI" b="0" i="0" dirty="0">
                <a:effectLst/>
              </a:rPr>
              <a:t>8. herne</a:t>
            </a:r>
          </a:p>
          <a:p>
            <a:r>
              <a:rPr lang="fi-FI" b="0" i="0" dirty="0">
                <a:effectLst/>
              </a:rPr>
              <a:t>9. härkäpapu</a:t>
            </a:r>
          </a:p>
          <a:p>
            <a:r>
              <a:rPr lang="fi-FI" b="0" i="0" dirty="0">
                <a:effectLst/>
              </a:rPr>
              <a:t>10. rehukaali</a:t>
            </a:r>
          </a:p>
          <a:p>
            <a:r>
              <a:rPr lang="fi-FI" b="0" i="0" dirty="0">
                <a:effectLst/>
              </a:rPr>
              <a:t>11. retikat</a:t>
            </a:r>
          </a:p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4D70300-8E1B-ACC3-EDF5-46C8BE7890BD}"/>
              </a:ext>
            </a:extLst>
          </p:cNvPr>
          <p:cNvSpPr txBox="1"/>
          <p:nvPr/>
        </p:nvSpPr>
        <p:spPr>
          <a:xfrm>
            <a:off x="2967026" y="2521258"/>
            <a:ext cx="26614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i="0" dirty="0">
                <a:effectLst/>
              </a:rPr>
              <a:t>12. rehusokerijuurikas</a:t>
            </a:r>
          </a:p>
          <a:p>
            <a:r>
              <a:rPr lang="fi-FI" b="0" i="0" dirty="0">
                <a:effectLst/>
              </a:rPr>
              <a:t>13. nauriit</a:t>
            </a:r>
          </a:p>
          <a:p>
            <a:r>
              <a:rPr lang="fi-FI" b="0" i="0" dirty="0">
                <a:effectLst/>
              </a:rPr>
              <a:t>14. ruisvirna</a:t>
            </a:r>
          </a:p>
          <a:p>
            <a:r>
              <a:rPr lang="fi-FI" b="0" i="0" dirty="0">
                <a:effectLst/>
              </a:rPr>
              <a:t>15. rehuvirna</a:t>
            </a:r>
          </a:p>
          <a:p>
            <a:r>
              <a:rPr lang="fi-FI" b="0" i="0" dirty="0">
                <a:effectLst/>
              </a:rPr>
              <a:t>16. ruistankio</a:t>
            </a:r>
          </a:p>
          <a:p>
            <a:r>
              <a:rPr lang="fi-FI" b="0" i="0" dirty="0">
                <a:effectLst/>
              </a:rPr>
              <a:t>17. heinäkasvit</a:t>
            </a:r>
          </a:p>
          <a:p>
            <a:r>
              <a:rPr lang="fi-FI" b="0" i="0" dirty="0">
                <a:effectLst/>
              </a:rPr>
              <a:t>18. apilat</a:t>
            </a:r>
          </a:p>
          <a:p>
            <a:r>
              <a:rPr lang="fi-FI" b="0" i="0" dirty="0">
                <a:effectLst/>
              </a:rPr>
              <a:t>19. </a:t>
            </a:r>
            <a:r>
              <a:rPr lang="fi-FI" b="0" i="0" dirty="0">
                <a:solidFill>
                  <a:srgbClr val="FF0000"/>
                </a:solidFill>
                <a:effectLst/>
              </a:rPr>
              <a:t>sikuri</a:t>
            </a:r>
          </a:p>
          <a:p>
            <a:r>
              <a:rPr lang="fi-FI" b="0" i="0" dirty="0">
                <a:effectLst/>
              </a:rPr>
              <a:t>20. </a:t>
            </a:r>
            <a:r>
              <a:rPr lang="fi-FI" b="0" i="0" dirty="0">
                <a:solidFill>
                  <a:srgbClr val="FF0000"/>
                </a:solidFill>
                <a:effectLst/>
              </a:rPr>
              <a:t>kumina</a:t>
            </a:r>
          </a:p>
          <a:p>
            <a:r>
              <a:rPr lang="fi-FI" b="0" i="0" dirty="0">
                <a:effectLst/>
              </a:rPr>
              <a:t>21. </a:t>
            </a:r>
            <a:r>
              <a:rPr lang="fi-FI" b="0" i="0" dirty="0">
                <a:solidFill>
                  <a:srgbClr val="FF0000"/>
                </a:solidFill>
                <a:effectLst/>
              </a:rPr>
              <a:t>mailaset</a:t>
            </a:r>
          </a:p>
          <a:p>
            <a:r>
              <a:rPr lang="fi-FI" b="0" i="0" dirty="0">
                <a:effectLst/>
              </a:rPr>
              <a:t>22. </a:t>
            </a:r>
            <a:r>
              <a:rPr lang="fi-FI" b="0" i="0" dirty="0" err="1">
                <a:solidFill>
                  <a:srgbClr val="FF0000"/>
                </a:solidFill>
                <a:effectLst/>
              </a:rPr>
              <a:t>keltamaite</a:t>
            </a:r>
            <a:endParaRPr lang="fi-FI" b="0" i="0" dirty="0">
              <a:solidFill>
                <a:srgbClr val="FF0000"/>
              </a:solidFill>
              <a:effectLst/>
            </a:endParaRPr>
          </a:p>
          <a:p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FEF7C0A-08DF-ADC5-765B-B4E9589A901A}"/>
              </a:ext>
            </a:extLst>
          </p:cNvPr>
          <p:cNvSpPr txBox="1"/>
          <p:nvPr/>
        </p:nvSpPr>
        <p:spPr>
          <a:xfrm>
            <a:off x="5790125" y="2521258"/>
            <a:ext cx="61947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i="0" dirty="0">
                <a:effectLst/>
              </a:rPr>
              <a:t>23. </a:t>
            </a:r>
            <a:r>
              <a:rPr lang="fi-FI" b="0" i="0" dirty="0">
                <a:solidFill>
                  <a:srgbClr val="FF0000"/>
                </a:solidFill>
                <a:effectLst/>
              </a:rPr>
              <a:t>hunajakukka</a:t>
            </a:r>
          </a:p>
          <a:p>
            <a:r>
              <a:rPr lang="fi-FI" b="0" i="0" dirty="0">
                <a:effectLst/>
              </a:rPr>
              <a:t>24. </a:t>
            </a:r>
            <a:r>
              <a:rPr lang="fi-FI" b="0" i="0" dirty="0" err="1">
                <a:solidFill>
                  <a:srgbClr val="FF0000"/>
                </a:solidFill>
                <a:effectLst/>
              </a:rPr>
              <a:t>keltiö</a:t>
            </a:r>
            <a:endParaRPr lang="fi-FI" b="0" i="0" dirty="0">
              <a:solidFill>
                <a:srgbClr val="FF0000"/>
              </a:solidFill>
              <a:effectLst/>
            </a:endParaRPr>
          </a:p>
          <a:p>
            <a:r>
              <a:rPr lang="fi-FI" b="0" i="0" dirty="0">
                <a:effectLst/>
              </a:rPr>
              <a:t>25. </a:t>
            </a:r>
            <a:r>
              <a:rPr lang="fi-FI" b="0" i="0" dirty="0">
                <a:solidFill>
                  <a:srgbClr val="FF0000"/>
                </a:solidFill>
                <a:effectLst/>
              </a:rPr>
              <a:t>heinäratamo </a:t>
            </a:r>
          </a:p>
          <a:p>
            <a:endParaRPr lang="fi-FI" b="0" i="0" dirty="0">
              <a:solidFill>
                <a:srgbClr val="FF0000"/>
              </a:solidFill>
              <a:effectLst/>
            </a:endParaRPr>
          </a:p>
          <a:p>
            <a:r>
              <a:rPr lang="fi-FI" b="0" i="0" dirty="0">
                <a:solidFill>
                  <a:srgbClr val="FF0000"/>
                </a:solidFill>
                <a:effectLst/>
              </a:rPr>
              <a:t>•Viljan, heinäkasvien ja apilan riistakasviseoksissa on aina oltava myös jonkin muun listalla luetellun kasvin siemeniä. </a:t>
            </a:r>
          </a:p>
          <a:p>
            <a:r>
              <a:rPr lang="fi-FI" b="0" i="0" dirty="0">
                <a:solidFill>
                  <a:srgbClr val="FF0000"/>
                </a:solidFill>
                <a:effectLst/>
              </a:rPr>
              <a:t>•Heinäkasveja saa olla enintään 20 prosenttia siemenseoksen painosta. </a:t>
            </a:r>
          </a:p>
          <a:p>
            <a:r>
              <a:rPr lang="fi-FI" b="0" i="0" dirty="0">
                <a:solidFill>
                  <a:srgbClr val="FF0000"/>
                </a:solidFill>
                <a:effectLst/>
              </a:rPr>
              <a:t>•Siemenseoksessa saa olla muita kuin yllä olevassa listassa </a:t>
            </a:r>
          </a:p>
          <a:p>
            <a:r>
              <a:rPr lang="fi-FI" b="0" i="0" dirty="0">
                <a:solidFill>
                  <a:srgbClr val="FF0000"/>
                </a:solidFill>
                <a:effectLst/>
              </a:rPr>
              <a:t>tarkoitettuja kasveja enintään 15 prosenttia siemenseoksen painosta, ei kuitenkaan hampun siemeniä.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336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Monimuotoisuuskasvit: </a:t>
            </a:r>
            <a:r>
              <a:rPr lang="fi-FI" dirty="0">
                <a:latin typeface="Arial" panose="020B0604020202020204" pitchFamily="34" charset="0"/>
              </a:rPr>
              <a:t>Niitty</a:t>
            </a:r>
            <a:r>
              <a:rPr lang="fi-FI" b="0" i="0" dirty="0">
                <a:effectLst/>
                <a:latin typeface="Arial" panose="020B0604020202020204" pitchFamily="34" charset="0"/>
              </a:rPr>
              <a:t>kasvit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721186"/>
            <a:ext cx="11080968" cy="3534395"/>
          </a:xfrm>
        </p:spPr>
        <p:txBody>
          <a:bodyPr>
            <a:noAutofit/>
          </a:bodyPr>
          <a:lstStyle/>
          <a:p>
            <a:r>
              <a:rPr lang="fi-FI" sz="2400" b="0" i="0" dirty="0">
                <a:effectLst/>
              </a:rPr>
              <a:t>Siemenseoksessa on oltava nurmiröllin, lampaannadan tai</a:t>
            </a:r>
            <a:r>
              <a:rPr lang="fi-FI" sz="2400" dirty="0"/>
              <a:t> </a:t>
            </a:r>
            <a:r>
              <a:rPr lang="fi-FI" sz="2400" b="0" i="0" dirty="0">
                <a:effectLst/>
              </a:rPr>
              <a:t>jäykkänadan </a:t>
            </a:r>
            <a:r>
              <a:rPr lang="fi-FI" sz="2400" b="0" i="0" dirty="0">
                <a:solidFill>
                  <a:srgbClr val="FF0000"/>
                </a:solidFill>
                <a:effectLst/>
              </a:rPr>
              <a:t>sekä vähintään kahden</a:t>
            </a:r>
            <a:r>
              <a:rPr lang="fi-FI" sz="2400" b="0" i="0" dirty="0">
                <a:effectLst/>
              </a:rPr>
              <a:t> seuraavan niittykasvin siemeniä (</a:t>
            </a:r>
            <a:r>
              <a:rPr lang="fi-FI" sz="2400" b="0" i="0" dirty="0">
                <a:solidFill>
                  <a:srgbClr val="FF0000"/>
                </a:solidFill>
                <a:effectLst/>
              </a:rPr>
              <a:t>lisäykset punaisella</a:t>
            </a:r>
            <a:r>
              <a:rPr lang="fi-FI" sz="2400" b="0" i="0" dirty="0">
                <a:effectLst/>
              </a:rPr>
              <a:t>):</a:t>
            </a:r>
          </a:p>
          <a:p>
            <a:pPr marL="0" indent="0">
              <a:buNone/>
            </a:pPr>
            <a:endParaRPr lang="fi-FI" sz="16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CC378A1-F10E-FB5B-D9DE-19DC63208244}"/>
              </a:ext>
            </a:extLst>
          </p:cNvPr>
          <p:cNvSpPr txBox="1"/>
          <p:nvPr/>
        </p:nvSpPr>
        <p:spPr>
          <a:xfrm>
            <a:off x="755005" y="2728987"/>
            <a:ext cx="31249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i="0" dirty="0">
                <a:effectLst/>
              </a:rPr>
              <a:t>1. harakankello</a:t>
            </a:r>
          </a:p>
          <a:p>
            <a:r>
              <a:rPr lang="fi-FI" b="0" i="0" dirty="0">
                <a:effectLst/>
              </a:rPr>
              <a:t>2. valkoailakki</a:t>
            </a:r>
          </a:p>
          <a:p>
            <a:r>
              <a:rPr lang="fi-FI" b="0" i="0" dirty="0">
                <a:effectLst/>
              </a:rPr>
              <a:t>3. ahdekaunokki</a:t>
            </a:r>
          </a:p>
          <a:p>
            <a:r>
              <a:rPr lang="fi-FI" b="0" i="0" dirty="0">
                <a:effectLst/>
              </a:rPr>
              <a:t>4. keltasauramo</a:t>
            </a:r>
          </a:p>
          <a:p>
            <a:r>
              <a:rPr lang="fi-FI" b="0" i="0" dirty="0">
                <a:effectLst/>
              </a:rPr>
              <a:t>5. ketoneilikka</a:t>
            </a:r>
          </a:p>
          <a:p>
            <a:r>
              <a:rPr lang="fi-FI" b="0" i="0" dirty="0">
                <a:effectLst/>
              </a:rPr>
              <a:t>6. mäkitervakko</a:t>
            </a:r>
          </a:p>
          <a:p>
            <a:r>
              <a:rPr lang="fi-FI" b="0" i="0" dirty="0">
                <a:effectLst/>
              </a:rPr>
              <a:t>7. nurmikohokki</a:t>
            </a:r>
          </a:p>
          <a:p>
            <a:r>
              <a:rPr lang="fi-FI" b="0" i="0" dirty="0">
                <a:effectLst/>
              </a:rPr>
              <a:t>8. purtojuuri</a:t>
            </a:r>
          </a:p>
          <a:p>
            <a:r>
              <a:rPr lang="fi-FI" b="0" i="0" dirty="0">
                <a:effectLst/>
              </a:rPr>
              <a:t>9. puna-ailakki</a:t>
            </a:r>
          </a:p>
          <a:p>
            <a:r>
              <a:rPr lang="fi-FI" b="0" i="0" dirty="0">
                <a:effectLst/>
              </a:rPr>
              <a:t>10. päivänkakkara</a:t>
            </a:r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200BB27-E3B9-E8A7-90D4-E1E2E5F65475}"/>
              </a:ext>
            </a:extLst>
          </p:cNvPr>
          <p:cNvSpPr txBox="1"/>
          <p:nvPr/>
        </p:nvSpPr>
        <p:spPr>
          <a:xfrm>
            <a:off x="4618345" y="2728987"/>
            <a:ext cx="71268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11. ruusuruoho</a:t>
            </a:r>
          </a:p>
          <a:p>
            <a:pPr>
              <a:buClrTx/>
            </a:pP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12. </a:t>
            </a:r>
            <a:r>
              <a:rPr lang="fi-FI" sz="1800" b="0" i="0" u="none" strike="noStrike" baseline="0" noProof="0" dirty="0" err="1">
                <a:solidFill>
                  <a:srgbClr val="000000"/>
                </a:solidFill>
                <a:latin typeface="+mn-lt"/>
              </a:rPr>
              <a:t>särmäkuisma</a:t>
            </a:r>
            <a:endParaRPr lang="fi-FI" sz="1800" b="0" i="0" u="none" strike="noStrike" baseline="0" noProof="0" dirty="0">
              <a:solidFill>
                <a:srgbClr val="000000"/>
              </a:solidFill>
              <a:latin typeface="+mn-lt"/>
            </a:endParaRPr>
          </a:p>
          <a:p>
            <a:pPr>
              <a:buClrTx/>
            </a:pPr>
            <a:r>
              <a:rPr lang="fi-FI" sz="1800" b="0" i="0" u="none" strike="noStrike" baseline="0" noProof="0" dirty="0">
                <a:latin typeface="+mn-lt"/>
              </a:rPr>
              <a:t>13.</a:t>
            </a:r>
            <a:r>
              <a:rPr lang="fi-FI" sz="1800" b="0" i="0" u="none" strike="noStrike" baseline="0" noProof="0" dirty="0">
                <a:solidFill>
                  <a:srgbClr val="FF0000"/>
                </a:solidFill>
                <a:latin typeface="+mn-lt"/>
              </a:rPr>
              <a:t> ruiskaunokki</a:t>
            </a:r>
          </a:p>
          <a:p>
            <a:pPr>
              <a:buClrTx/>
            </a:pPr>
            <a:r>
              <a:rPr lang="fi-FI" sz="1800" b="0" i="0" u="none" strike="noStrike" baseline="0" noProof="0" dirty="0">
                <a:latin typeface="+mn-lt"/>
              </a:rPr>
              <a:t>14.</a:t>
            </a:r>
            <a:r>
              <a:rPr lang="fi-FI" sz="1800" b="0" i="0" u="none" strike="noStrike" baseline="0" noProof="0" dirty="0">
                <a:solidFill>
                  <a:srgbClr val="FF0000"/>
                </a:solidFill>
                <a:latin typeface="+mn-lt"/>
              </a:rPr>
              <a:t> kehäkukka</a:t>
            </a:r>
          </a:p>
          <a:p>
            <a:pPr>
              <a:buClrTx/>
            </a:pPr>
            <a:r>
              <a:rPr lang="fi-FI" sz="1800" b="0" i="0" u="none" strike="noStrike" baseline="0" noProof="0" dirty="0">
                <a:latin typeface="+mn-lt"/>
              </a:rPr>
              <a:t>15.</a:t>
            </a:r>
            <a:r>
              <a:rPr lang="fi-FI" sz="1800" b="0" i="0" u="none" strike="noStrike" baseline="0" noProof="0" dirty="0">
                <a:solidFill>
                  <a:srgbClr val="FF0000"/>
                </a:solidFill>
                <a:latin typeface="+mn-lt"/>
              </a:rPr>
              <a:t> hunajakukka</a:t>
            </a:r>
          </a:p>
          <a:p>
            <a:pPr>
              <a:buClrTx/>
            </a:pPr>
            <a:r>
              <a:rPr lang="fi-FI" sz="1800" b="0" i="0" u="none" strike="noStrike" baseline="0" noProof="0" dirty="0">
                <a:latin typeface="+mn-lt"/>
              </a:rPr>
              <a:t>16.</a:t>
            </a:r>
            <a:r>
              <a:rPr lang="fi-FI" sz="1800" b="0" i="0" u="none" strike="noStrike" baseline="0" noProof="0" dirty="0">
                <a:solidFill>
                  <a:srgbClr val="FF0000"/>
                </a:solidFill>
                <a:latin typeface="+mn-lt"/>
              </a:rPr>
              <a:t> kumina. </a:t>
            </a:r>
          </a:p>
          <a:p>
            <a:pPr>
              <a:buClrTx/>
            </a:pPr>
            <a:endParaRPr lang="fi-FI" sz="1800" b="0" i="0" u="none" strike="noStrike" baseline="0" noProof="0" dirty="0">
              <a:solidFill>
                <a:srgbClr val="FF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noProof="0" dirty="0">
                <a:solidFill>
                  <a:srgbClr val="000000"/>
                </a:solidFill>
                <a:latin typeface="+mn-lt"/>
              </a:rPr>
              <a:t>S</a:t>
            </a:r>
            <a:r>
              <a:rPr lang="fi-FI" sz="1800" b="0" i="0" u="none" strike="noStrike" baseline="0" noProof="0" dirty="0">
                <a:solidFill>
                  <a:srgbClr val="000000"/>
                </a:solidFill>
                <a:latin typeface="+mn-lt"/>
              </a:rPr>
              <a:t>eoksessa saa olla lisäksi muiden yksivuotisten niittykasvien tai virnojen siemeniä, </a:t>
            </a:r>
            <a:r>
              <a:rPr lang="fi-FI" sz="1800" b="0" i="0" u="none" strike="noStrike" baseline="0" noProof="0" dirty="0">
                <a:solidFill>
                  <a:srgbClr val="FF0000"/>
                </a:solidFill>
                <a:latin typeface="+mn-lt"/>
              </a:rPr>
              <a:t>ei kuitenkaan heinien siemeniä. </a:t>
            </a:r>
            <a:endParaRPr lang="fi-FI" sz="2400" noProof="0" dirty="0">
              <a:solidFill>
                <a:srgbClr val="FF0000"/>
              </a:solidFill>
              <a:latin typeface="+mn-lt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6626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Monimuotoisuuskasvit: </a:t>
            </a:r>
            <a:r>
              <a:rPr lang="fi-FI" dirty="0">
                <a:latin typeface="Arial" panose="020B0604020202020204" pitchFamily="34" charset="0"/>
              </a:rPr>
              <a:t>Peltolintu</a:t>
            </a:r>
            <a:r>
              <a:rPr lang="fi-FI" b="0" i="0" dirty="0">
                <a:effectLst/>
                <a:latin typeface="Arial" panose="020B0604020202020204" pitchFamily="34" charset="0"/>
              </a:rPr>
              <a:t>kasvit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721186"/>
            <a:ext cx="11080968" cy="3534395"/>
          </a:xfrm>
        </p:spPr>
        <p:txBody>
          <a:bodyPr>
            <a:noAutofit/>
          </a:bodyPr>
          <a:lstStyle/>
          <a:p>
            <a:r>
              <a:rPr lang="fi-FI" sz="2400" b="0" i="0" dirty="0">
                <a:effectLst/>
              </a:rPr>
              <a:t>Siemenseoksessa on oltava vähintään yhden niittykasvien luettelossa (edellinen dia, kohdat 1—16) tarkoitetun niittykasvin ja vähintään yhden seuraavan kasvin tai kasviryhmän siemeniä (</a:t>
            </a:r>
            <a:r>
              <a:rPr lang="fi-FI" sz="2400" b="0" i="0" dirty="0">
                <a:solidFill>
                  <a:srgbClr val="FF0000"/>
                </a:solidFill>
                <a:effectLst/>
              </a:rPr>
              <a:t>lisäykset punaisella</a:t>
            </a:r>
            <a:r>
              <a:rPr lang="fi-FI" sz="2400" b="0" i="0" dirty="0">
                <a:effectLst/>
              </a:rPr>
              <a:t>):</a:t>
            </a:r>
          </a:p>
          <a:p>
            <a:pPr marL="0" indent="0">
              <a:buNone/>
            </a:pPr>
            <a:endParaRPr lang="fi-FI" sz="16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A5AA5AE-98D9-A584-94DA-6C08487FEB8B}"/>
              </a:ext>
            </a:extLst>
          </p:cNvPr>
          <p:cNvSpPr txBox="1"/>
          <p:nvPr/>
        </p:nvSpPr>
        <p:spPr>
          <a:xfrm>
            <a:off x="630718" y="2932620"/>
            <a:ext cx="29043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i="0" dirty="0">
                <a:effectLst/>
              </a:rPr>
              <a:t>1. pellava</a:t>
            </a:r>
          </a:p>
          <a:p>
            <a:r>
              <a:rPr lang="fi-FI" b="0" i="0" dirty="0">
                <a:effectLst/>
              </a:rPr>
              <a:t>2. durra</a:t>
            </a:r>
          </a:p>
          <a:p>
            <a:r>
              <a:rPr lang="fi-FI" b="0" i="0" dirty="0">
                <a:effectLst/>
              </a:rPr>
              <a:t>3. tattari</a:t>
            </a:r>
          </a:p>
          <a:p>
            <a:r>
              <a:rPr lang="fi-FI" b="0" i="0" dirty="0">
                <a:effectLst/>
              </a:rPr>
              <a:t>4. </a:t>
            </a:r>
            <a:r>
              <a:rPr lang="fi-FI" b="0" i="0" dirty="0">
                <a:solidFill>
                  <a:srgbClr val="FF0000"/>
                </a:solidFill>
                <a:effectLst/>
              </a:rPr>
              <a:t>hirssi</a:t>
            </a:r>
          </a:p>
          <a:p>
            <a:r>
              <a:rPr lang="fi-FI" b="0" i="0" dirty="0">
                <a:effectLst/>
              </a:rPr>
              <a:t>5. maissi</a:t>
            </a:r>
          </a:p>
          <a:p>
            <a:r>
              <a:rPr lang="fi-FI" b="0" i="0" dirty="0">
                <a:effectLst/>
              </a:rPr>
              <a:t>6. auringonkukka</a:t>
            </a:r>
          </a:p>
          <a:p>
            <a:r>
              <a:rPr lang="fi-FI" b="0" i="0" dirty="0">
                <a:effectLst/>
              </a:rPr>
              <a:t>7. kvinoa</a:t>
            </a:r>
          </a:p>
          <a:p>
            <a:r>
              <a:rPr lang="fi-FI" b="0" i="0" dirty="0">
                <a:effectLst/>
              </a:rPr>
              <a:t>8. rypsi</a:t>
            </a:r>
          </a:p>
          <a:p>
            <a:r>
              <a:rPr lang="fi-FI" b="0" i="0" dirty="0">
                <a:effectLst/>
              </a:rPr>
              <a:t>9. rapsi</a:t>
            </a:r>
          </a:p>
          <a:p>
            <a:r>
              <a:rPr lang="fi-FI" b="0" i="0" dirty="0">
                <a:effectLst/>
              </a:rPr>
              <a:t>10. </a:t>
            </a:r>
            <a:r>
              <a:rPr lang="fi-FI" b="0" i="0" dirty="0">
                <a:solidFill>
                  <a:srgbClr val="FF0000"/>
                </a:solidFill>
                <a:effectLst/>
              </a:rPr>
              <a:t>sinappi</a:t>
            </a:r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C732FF0-EE12-705D-7FA4-F6587C6DA82E}"/>
              </a:ext>
            </a:extLst>
          </p:cNvPr>
          <p:cNvSpPr txBox="1"/>
          <p:nvPr/>
        </p:nvSpPr>
        <p:spPr>
          <a:xfrm>
            <a:off x="4882719" y="2932620"/>
            <a:ext cx="61902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i="0" dirty="0">
                <a:effectLst/>
              </a:rPr>
              <a:t>11. </a:t>
            </a:r>
            <a:r>
              <a:rPr lang="fi-FI" b="0" i="0" dirty="0">
                <a:solidFill>
                  <a:srgbClr val="FF0000"/>
                </a:solidFill>
                <a:effectLst/>
              </a:rPr>
              <a:t>mesikät</a:t>
            </a:r>
          </a:p>
          <a:p>
            <a:r>
              <a:rPr lang="fi-FI" b="0" i="0" dirty="0">
                <a:effectLst/>
              </a:rPr>
              <a:t>12. </a:t>
            </a:r>
            <a:r>
              <a:rPr lang="fi-FI" b="0" i="0" dirty="0">
                <a:solidFill>
                  <a:srgbClr val="FF0000"/>
                </a:solidFill>
                <a:effectLst/>
              </a:rPr>
              <a:t>virnat</a:t>
            </a:r>
          </a:p>
          <a:p>
            <a:r>
              <a:rPr lang="fi-FI" b="0" i="0" dirty="0">
                <a:effectLst/>
              </a:rPr>
              <a:t>13. viljat </a:t>
            </a:r>
          </a:p>
          <a:p>
            <a:r>
              <a:rPr lang="fi-FI" b="0" i="0" dirty="0">
                <a:effectLst/>
              </a:rPr>
              <a:t>14. </a:t>
            </a:r>
            <a:r>
              <a:rPr lang="fi-FI" b="0" i="0" dirty="0">
                <a:solidFill>
                  <a:srgbClr val="FF0000"/>
                </a:solidFill>
                <a:effectLst/>
              </a:rPr>
              <a:t>sikuri</a:t>
            </a:r>
          </a:p>
          <a:p>
            <a:endParaRPr lang="fi-FI" b="0" i="0" dirty="0">
              <a:effectLst/>
            </a:endParaRPr>
          </a:p>
          <a:p>
            <a:r>
              <a:rPr lang="fi-FI" b="0" i="0" dirty="0">
                <a:effectLst/>
              </a:rPr>
              <a:t>•Seoksessa saa olla viljojen siemeniä enintään 50 kiloa hehtaaria kohden. </a:t>
            </a:r>
          </a:p>
          <a:p>
            <a:r>
              <a:rPr lang="fi-FI" b="0" i="0" dirty="0">
                <a:effectLst/>
              </a:rPr>
              <a:t>•Seoksessa saa olla lisäksi muiden yksivuotisten niittykasvien tai </a:t>
            </a:r>
          </a:p>
          <a:p>
            <a:r>
              <a:rPr lang="fi-FI" b="0" i="0" dirty="0">
                <a:effectLst/>
              </a:rPr>
              <a:t>virnojen siemeniä, ei kuitenkaan heinien siemeniä.</a:t>
            </a:r>
          </a:p>
        </p:txBody>
      </p:sp>
    </p:spTree>
    <p:extLst>
      <p:ext uri="{BB962C8B-B14F-4D97-AF65-F5344CB8AC3E}">
        <p14:creationId xmlns:p14="http://schemas.microsoft.com/office/powerpoint/2010/main" val="320926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0230BC-7196-41A2-B9A4-276FAF7BD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110" y="1533424"/>
            <a:ext cx="9144000" cy="2387600"/>
          </a:xfrm>
        </p:spPr>
        <p:txBody>
          <a:bodyPr>
            <a:normAutofit/>
          </a:bodyPr>
          <a:lstStyle/>
          <a:p>
            <a:br>
              <a:rPr lang="fi-FI" dirty="0"/>
            </a:br>
            <a:r>
              <a:rPr lang="fi-FI" dirty="0"/>
              <a:t>Ekojärjestelmätuki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CC47294-A9FF-4C02-B71B-CD8D37D60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110" y="4340269"/>
            <a:ext cx="9144000" cy="1655762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097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959E21-744B-46D1-A19E-88885E3F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559991"/>
            <a:ext cx="6019800" cy="824192"/>
          </a:xfrm>
        </p:spPr>
        <p:txBody>
          <a:bodyPr/>
          <a:lstStyle/>
          <a:p>
            <a:r>
              <a:rPr lang="fi-FI" dirty="0"/>
              <a:t>Yleistä ekojärjestelmätuesta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185D0B-80F9-4197-B4B4-53C19932D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0" y="1912916"/>
            <a:ext cx="6019800" cy="3811588"/>
          </a:xfrm>
        </p:spPr>
        <p:txBody>
          <a:bodyPr>
            <a:norm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v-FI" altLang="fi-FI" sz="1800" dirty="0" err="1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EU:n</a:t>
            </a:r>
            <a:r>
              <a:rPr lang="sv-FI" altLang="fi-FI" sz="18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sv-FI" altLang="fi-FI" sz="1800" dirty="0" err="1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kokonaan</a:t>
            </a:r>
            <a:r>
              <a:rPr lang="sv-FI" altLang="fi-FI" sz="18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sv-FI" altLang="fi-FI" sz="1800" dirty="0" err="1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rahoittama</a:t>
            </a:r>
            <a:r>
              <a:rPr lang="sv-FI" altLang="fi-FI" sz="18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, </a:t>
            </a:r>
            <a:r>
              <a:rPr lang="sv-FI" altLang="fi-FI" sz="1800" dirty="0" err="1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eli</a:t>
            </a:r>
            <a:r>
              <a:rPr lang="sv-FI" altLang="fi-FI" sz="18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sv-FI" altLang="fi-FI" sz="1800" dirty="0" err="1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suora</a:t>
            </a:r>
            <a:r>
              <a:rPr lang="sv-FI" altLang="fi-FI" sz="18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sv-FI" altLang="fi-FI" sz="1800" dirty="0" err="1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tuki</a:t>
            </a:r>
            <a:endParaRPr lang="sv-FI" altLang="fi-FI" sz="180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sv-FI" altLang="fi-FI" sz="1800" dirty="0" err="1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Maksetaan</a:t>
            </a:r>
            <a:r>
              <a:rPr lang="sv-FI" altLang="fi-FI" sz="18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sv-FI" altLang="fi-FI" sz="1800" dirty="0" err="1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myös</a:t>
            </a:r>
            <a:r>
              <a:rPr lang="sv-FI" altLang="fi-FI" sz="18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sv-FI" altLang="fi-FI" sz="1800" dirty="0" err="1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korvauskelvottomalle</a:t>
            </a:r>
            <a:r>
              <a:rPr lang="sv-FI" altLang="fi-FI" sz="18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sv-FI" altLang="fi-FI" sz="1800" dirty="0" err="1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alalle</a:t>
            </a:r>
            <a:r>
              <a:rPr lang="sv-FI" altLang="fi-FI" sz="18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(pl. 2022 </a:t>
            </a:r>
            <a:r>
              <a:rPr lang="sv-FI" altLang="fi-FI" sz="1800" dirty="0" err="1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jälkeen</a:t>
            </a:r>
            <a:r>
              <a:rPr lang="sv-FI" altLang="fi-FI" sz="18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sv-FI" altLang="fi-FI" sz="1800" dirty="0" err="1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raivatut</a:t>
            </a:r>
            <a:r>
              <a:rPr lang="sv-FI" altLang="fi-FI" sz="18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sv-FI" altLang="fi-FI" sz="1800" dirty="0" err="1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alat</a:t>
            </a:r>
            <a:r>
              <a:rPr lang="sv-FI" altLang="fi-FI" sz="18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i-FI" altLang="fi-FI" sz="18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Vuosittain haettava tuki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i-FI" altLang="fi-FI" sz="18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Valittavissa neljä eri ekojärjestelmää:</a:t>
            </a:r>
          </a:p>
          <a:p>
            <a:pPr lvl="1" eaLnBrk="1" hangingPunct="1"/>
            <a:r>
              <a:rPr lang="fi-FI" altLang="fi-FI" sz="18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Talviaikainen kasvipeite (sitoumuskausi 30.10.-15.4./1.5.)</a:t>
            </a:r>
          </a:p>
          <a:p>
            <a:pPr lvl="1" eaLnBrk="1" hangingPunct="1"/>
            <a:r>
              <a:rPr lang="fi-FI" altLang="fi-FI" sz="18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Luonnonhoitonurmet (sitoumuskausi kalenterivuosi)</a:t>
            </a:r>
          </a:p>
          <a:p>
            <a:pPr lvl="1" eaLnBrk="1" hangingPunct="1"/>
            <a:r>
              <a:rPr lang="fi-FI" altLang="fi-FI" sz="18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Viherlannoitusnurmet (sitoumuskausi kalenterivuosi)</a:t>
            </a:r>
          </a:p>
          <a:p>
            <a:pPr lvl="1" eaLnBrk="1" hangingPunct="1"/>
            <a:r>
              <a:rPr lang="fi-FI" altLang="fi-FI" sz="18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Monimuotoisuuskasvit (sitoumuskausi kalenterivuosi)</a:t>
            </a:r>
            <a:endParaRPr lang="sv-FI" altLang="fi-FI" sz="180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7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959E21-744B-46D1-A19E-88885E3F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559991"/>
            <a:ext cx="6019800" cy="648024"/>
          </a:xfrm>
        </p:spPr>
        <p:txBody>
          <a:bodyPr/>
          <a:lstStyle/>
          <a:p>
            <a:r>
              <a:rPr lang="fi-FI" dirty="0"/>
              <a:t>Yleistä ekojärjestelmätuesta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185D0B-80F9-4197-B4B4-53C19932D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0" y="1409575"/>
            <a:ext cx="6019800" cy="4888434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altLang="fi-FI" sz="2100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Arvioidut tukitasot vuonna 2024:</a:t>
            </a:r>
          </a:p>
          <a:p>
            <a:pPr>
              <a:defRPr/>
            </a:pPr>
            <a:endParaRPr lang="fi-FI" altLang="fi-FI" sz="2100" dirty="0">
              <a:latin typeface="Calibri" panose="020F0502020204030204" pitchFamily="34" charset="0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fi-FI" altLang="fi-FI" sz="2100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Talviaikainen kasvipeite 	50 €/ha</a:t>
            </a:r>
          </a:p>
          <a:p>
            <a:pPr lvl="1">
              <a:defRPr/>
            </a:pPr>
            <a:r>
              <a:rPr lang="fi-FI" altLang="fi-FI" sz="2100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Luonnonhoitonurmet 	65 €/ha</a:t>
            </a:r>
          </a:p>
          <a:p>
            <a:pPr lvl="1">
              <a:defRPr/>
            </a:pPr>
            <a:r>
              <a:rPr lang="fi-FI" altLang="fi-FI" sz="2100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Viherlannoitusnurmet 	80 €/ha</a:t>
            </a:r>
          </a:p>
          <a:p>
            <a:pPr lvl="1">
              <a:defRPr/>
            </a:pPr>
            <a:r>
              <a:rPr lang="fi-FI" altLang="fi-FI" sz="2100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Monimuotoisuuskasvit	300 €/ha</a:t>
            </a:r>
          </a:p>
          <a:p>
            <a:pPr lvl="1">
              <a:defRPr/>
            </a:pPr>
            <a:endParaRPr lang="fi-FI" altLang="fi-FI" sz="2100" dirty="0">
              <a:latin typeface="Calibri" panose="020F0502020204030204" pitchFamily="34" charset="0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fi-FI" sz="2100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Talviaikaisen kasvipeitteen tukea voidaan myöntää tuenhakijalle, jolle myönnetään kyseisenä tukivuonna perustulotukea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fi-FI" sz="2100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Luonnonhoitonurmia, viherlannoitusnurmia ja monimuotoisuuskasveja koskevien ekojärjestelmien tukea voidaan myöntää enintään 25 %:lle tilan suorien tukien tukikelpoisesta alasta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altLang="fi-FI" sz="2100" b="1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Tukialueella C </a:t>
            </a:r>
            <a:r>
              <a:rPr lang="fi-FI" altLang="fi-FI" sz="2100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luonnonhoitonurmien ekojärjestelmän tukea voidaan myöntää enintään </a:t>
            </a:r>
            <a:r>
              <a:rPr lang="fi-FI" altLang="fi-FI" sz="2100" b="1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10 prosentille </a:t>
            </a:r>
            <a:r>
              <a:rPr lang="fi-FI" altLang="fi-FI" sz="2100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tilan suorien tukien tukikelpoisesta alasta.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fi-FI" sz="2100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Viherlannoitusnurmille tukea voidaan maksaa samalle alalle enintään kolmena vuonna peräkkäin.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fi-FI" sz="2100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Monimuotoisuuskasvien niittykasveille ja peltolintukasveille tukea voidaan maksaa samalle alalle enintään kahtena vuonna peräkkäin.</a:t>
            </a:r>
          </a:p>
        </p:txBody>
      </p:sp>
    </p:spTree>
    <p:extLst>
      <p:ext uri="{BB962C8B-B14F-4D97-AF65-F5344CB8AC3E}">
        <p14:creationId xmlns:p14="http://schemas.microsoft.com/office/powerpoint/2010/main" val="239501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07" y="276837"/>
            <a:ext cx="10515600" cy="1325563"/>
          </a:xfrm>
        </p:spPr>
        <p:txBody>
          <a:bodyPr/>
          <a:lstStyle/>
          <a:p>
            <a:r>
              <a:rPr lang="fi-FI" dirty="0"/>
              <a:t>Ekojärjestelmätuki</a:t>
            </a:r>
            <a:br>
              <a:rPr lang="fi-FI" dirty="0"/>
            </a:br>
            <a:r>
              <a:rPr lang="fi-FI" dirty="0"/>
              <a:t>-talviaikainen kasvipeite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786957"/>
            <a:ext cx="11080968" cy="2147581"/>
          </a:xfrm>
        </p:spPr>
        <p:txBody>
          <a:bodyPr>
            <a:noAutofit/>
          </a:bodyPr>
          <a:lstStyle/>
          <a:p>
            <a:r>
              <a:rPr lang="fi-FI" altLang="fi-FI" sz="2200" dirty="0">
                <a:ea typeface="Georgia" panose="02040502050405020303" pitchFamily="18" charset="0"/>
                <a:cs typeface="Georgia" panose="02040502050405020303" pitchFamily="18" charset="0"/>
              </a:rPr>
              <a:t>Toimenpiteeseen voi ilmoittaa peltoalaa, pysyvien kasvien alaa ja pysyvää nurmea, jotka ovat </a:t>
            </a:r>
            <a:r>
              <a:rPr lang="fi-FI" altLang="fi-FI" sz="2200" b="1" dirty="0">
                <a:ea typeface="Georgia" panose="02040502050405020303" pitchFamily="18" charset="0"/>
                <a:cs typeface="Georgia" panose="02040502050405020303" pitchFamily="18" charset="0"/>
              </a:rPr>
              <a:t>sänki- tai kasvipeitteisiä </a:t>
            </a:r>
          </a:p>
          <a:p>
            <a:pPr lvl="1"/>
            <a:r>
              <a:rPr lang="fi-FI" altLang="fi-FI" sz="2200" dirty="0">
                <a:ea typeface="Calibri" panose="020F0502020204030204" pitchFamily="34" charset="0"/>
                <a:cs typeface="Times New Roman" panose="02020603050405020304" pitchFamily="18" charset="0"/>
              </a:rPr>
              <a:t>myös kemiallisesti tuhottu nurmien, viljojen, tattarin, kvinoan, öljykasvien, kuitukasvien, palkokasvien, siemenmausteiden sekä näiden seoskasvustojen sänki kelpaa talviaikaiseen kasvipeitteisyyteen.</a:t>
            </a:r>
          </a:p>
          <a:p>
            <a:pPr lvl="1"/>
            <a:r>
              <a:rPr lang="fi-FI" altLang="fi-FI" sz="2200" dirty="0">
                <a:ea typeface="Georgia" panose="02040502050405020303" pitchFamily="18" charset="0"/>
                <a:cs typeface="Times New Roman" panose="02020603050405020304" pitchFamily="18" charset="0"/>
              </a:rPr>
              <a:t>tukihakuvuonna sänkikesannoksi ilmoitettua alaa ei voi ilmoittaa kasvipeitteisenä alana</a:t>
            </a:r>
            <a:endParaRPr lang="fi-FI" altLang="fi-FI" sz="2200" b="1" dirty="0">
              <a:solidFill>
                <a:srgbClr val="FF0000"/>
              </a:solidFill>
              <a:ea typeface="Georgia" panose="02040502050405020303" pitchFamily="18" charset="0"/>
              <a:cs typeface="Georgia" panose="02040502050405020303" pitchFamily="18" charset="0"/>
            </a:endParaRPr>
          </a:p>
          <a:p>
            <a:r>
              <a:rPr lang="fi-FI" altLang="fi-FI" sz="2200" dirty="0">
                <a:ea typeface="Georgia" panose="02040502050405020303" pitchFamily="18" charset="0"/>
                <a:cs typeface="Georgia" panose="02040502050405020303" pitchFamily="18" charset="0"/>
              </a:rPr>
              <a:t>Tukea voidaan myöntää: </a:t>
            </a:r>
          </a:p>
          <a:p>
            <a:pPr lvl="1"/>
            <a:r>
              <a:rPr lang="fi-FI" altLang="fi-FI" sz="2200" dirty="0">
                <a:ea typeface="Georgia" panose="02040502050405020303" pitchFamily="18" charset="0"/>
                <a:cs typeface="Georgia" panose="02040502050405020303" pitchFamily="18" charset="0"/>
              </a:rPr>
              <a:t>pellon ja pysyvien kasvien alasta, joka säilytetään muokkaamattomana 31.10.2024 – 15.4.2025 ja</a:t>
            </a:r>
          </a:p>
          <a:p>
            <a:pPr lvl="1"/>
            <a:r>
              <a:rPr lang="fi-FI" altLang="fi-FI" sz="2200" dirty="0">
                <a:ea typeface="Georgia" panose="02040502050405020303" pitchFamily="18" charset="0"/>
                <a:cs typeface="Georgia" panose="02040502050405020303" pitchFamily="18" charset="0"/>
              </a:rPr>
              <a:t>pysyvän nurmen alasta, joka säilytetään muokkaamattomana 31.10.2024 – 1.5.2025</a:t>
            </a:r>
          </a:p>
          <a:p>
            <a:r>
              <a:rPr lang="fi-FI" altLang="fi-FI" sz="2200" dirty="0">
                <a:ea typeface="Georgia" panose="02040502050405020303" pitchFamily="18" charset="0"/>
                <a:cs typeface="Georgia" panose="02040502050405020303" pitchFamily="18" charset="0"/>
              </a:rPr>
              <a:t>Tuenhakija ilmoittaa kasvipeitteiset alat syysilmoituksella.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E390085-F0AD-ABD5-75ED-A291445C7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752976" y="6521605"/>
            <a:ext cx="1011762" cy="336395"/>
          </a:xfrm>
        </p:spPr>
        <p:txBody>
          <a:bodyPr>
            <a:normAutofit fontScale="70000" lnSpcReduction="20000"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037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07" y="276837"/>
            <a:ext cx="10515600" cy="1325563"/>
          </a:xfrm>
        </p:spPr>
        <p:txBody>
          <a:bodyPr/>
          <a:lstStyle/>
          <a:p>
            <a:r>
              <a:rPr lang="fi-FI" dirty="0"/>
              <a:t>Ekojärjestelmätuki</a:t>
            </a:r>
            <a:br>
              <a:rPr lang="fi-FI" dirty="0"/>
            </a:br>
            <a:r>
              <a:rPr lang="fi-FI" dirty="0"/>
              <a:t>-talviaikainen kasvipeite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2231573"/>
            <a:ext cx="11080968" cy="2147581"/>
          </a:xfrm>
        </p:spPr>
        <p:txBody>
          <a:bodyPr>
            <a:noAutofit/>
          </a:bodyPr>
          <a:lstStyle/>
          <a:p>
            <a:r>
              <a:rPr lang="fi-FI" altLang="fi-FI" sz="2400" dirty="0">
                <a:ea typeface="Georgia" panose="02040502050405020303" pitchFamily="18" charset="0"/>
                <a:cs typeface="Georgia" panose="02040502050405020303" pitchFamily="18" charset="0"/>
              </a:rPr>
              <a:t>Tuenhakija ei saa vähentää pysyvän nurmen alaa tilallaan sinä aikana, jona hän sitoutuu talviaikaista kasvipeitettä koskevaan ekojärjestelmään. </a:t>
            </a:r>
          </a:p>
          <a:p>
            <a:pPr lvl="1"/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Jos tuenhakija hakee pysyvän nurmen lohkolle talviaikaisen kasvipeitteisyyden tukea, hän ei voi muokata pysyvän nurmen lohkoa ajanjaksolla 31.10.2024 -1.5.2025</a:t>
            </a:r>
          </a:p>
          <a:p>
            <a:pPr lvl="1"/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Silloin, jos tuenhakija hakee osalle tilan pysyvistä nurmista talviaikaisen kasvipeitteisyyden tukea, hänen on säilytettävä myös sellainen tilan pysyvän nurmen ala muokkaamattomana 31.10.2024 -15.4.2025, jolle hän ei hae tukea. </a:t>
            </a:r>
          </a:p>
          <a:p>
            <a:r>
              <a:rPr lang="fi-FI" altLang="fi-FI" sz="2400" dirty="0">
                <a:ea typeface="Georgia" panose="02040502050405020303" pitchFamily="18" charset="0"/>
                <a:cs typeface="Georgia" panose="02040502050405020303" pitchFamily="18" charset="0"/>
              </a:rPr>
              <a:t>Ennen 31.10.2024 voi pysyvän nurmen kyntää</a:t>
            </a:r>
            <a:endParaRPr lang="fi-FI" altLang="fi-FI" sz="2400" dirty="0">
              <a:ea typeface="Georgia" panose="02040502050405020303" pitchFamily="18" charset="0"/>
              <a:cs typeface="Georgia" panose="02040502050405020303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3" name="Taulukko 4">
            <a:extLst>
              <a:ext uri="{FF2B5EF4-FFF2-40B4-BE49-F238E27FC236}">
                <a16:creationId xmlns:a16="http://schemas.microsoft.com/office/drawing/2014/main" id="{8AC4C922-3684-7AB6-0D8F-8DA371A6D95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93431698"/>
              </p:ext>
            </p:extLst>
          </p:nvPr>
        </p:nvGraphicFramePr>
        <p:xfrm>
          <a:off x="5426476" y="5505727"/>
          <a:ext cx="5377648" cy="1075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824">
                  <a:extLst>
                    <a:ext uri="{9D8B030D-6E8A-4147-A177-3AD203B41FA5}">
                      <a16:colId xmlns:a16="http://schemas.microsoft.com/office/drawing/2014/main" val="1172386517"/>
                    </a:ext>
                  </a:extLst>
                </a:gridCol>
                <a:gridCol w="2688824">
                  <a:extLst>
                    <a:ext uri="{9D8B030D-6E8A-4147-A177-3AD203B41FA5}">
                      <a16:colId xmlns:a16="http://schemas.microsoft.com/office/drawing/2014/main" val="3265268318"/>
                    </a:ext>
                  </a:extLst>
                </a:gridCol>
              </a:tblGrid>
              <a:tr h="537718">
                <a:tc>
                  <a:txBody>
                    <a:bodyPr/>
                    <a:lstStyle/>
                    <a:p>
                      <a:r>
                        <a:rPr lang="fi-FI" dirty="0"/>
                        <a:t>Tukialue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171515"/>
                  </a:ext>
                </a:extLst>
              </a:tr>
              <a:tr h="537718">
                <a:tc>
                  <a:txBody>
                    <a:bodyPr/>
                    <a:lstStyle/>
                    <a:p>
                      <a:r>
                        <a:rPr lang="fi-FI" dirty="0"/>
                        <a:t>AB ja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50 €/ha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988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81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07" y="276837"/>
            <a:ext cx="10515600" cy="1325563"/>
          </a:xfrm>
        </p:spPr>
        <p:txBody>
          <a:bodyPr/>
          <a:lstStyle/>
          <a:p>
            <a:r>
              <a:rPr lang="fi-FI" dirty="0"/>
              <a:t>Ekojärjestelmätuki</a:t>
            </a:r>
            <a:br>
              <a:rPr lang="fi-FI" dirty="0"/>
            </a:br>
            <a:r>
              <a:rPr lang="fi-FI" dirty="0"/>
              <a:t>-talviaikainen kasvipeite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E390085-F0AD-ABD5-75ED-A291445C7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752976" y="6521605"/>
            <a:ext cx="1011762" cy="336395"/>
          </a:xfrm>
        </p:spPr>
        <p:txBody>
          <a:bodyPr>
            <a:normAutofit fontScale="70000" lnSpcReduction="20000"/>
          </a:bodyPr>
          <a:lstStyle/>
          <a:p>
            <a:endParaRPr lang="fi-F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1E41C9-E33B-DF49-7F8A-97178AAA2F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83" y="2073750"/>
            <a:ext cx="7155488" cy="402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39AA56F-B59F-12D5-D402-57196CBB0777}"/>
              </a:ext>
            </a:extLst>
          </p:cNvPr>
          <p:cNvSpPr txBox="1"/>
          <p:nvPr/>
        </p:nvSpPr>
        <p:spPr>
          <a:xfrm>
            <a:off x="178059" y="3553820"/>
            <a:ext cx="338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Ehdollisuuden vähimmäismaanpeite</a:t>
            </a:r>
          </a:p>
        </p:txBody>
      </p:sp>
      <p:sp>
        <p:nvSpPr>
          <p:cNvPr id="5" name="Vasen aaltosulje 4">
            <a:extLst>
              <a:ext uri="{FF2B5EF4-FFF2-40B4-BE49-F238E27FC236}">
                <a16:creationId xmlns:a16="http://schemas.microsoft.com/office/drawing/2014/main" id="{72E96D64-20F8-48D4-D936-3161D1FB51BE}"/>
              </a:ext>
            </a:extLst>
          </p:cNvPr>
          <p:cNvSpPr/>
          <p:nvPr/>
        </p:nvSpPr>
        <p:spPr>
          <a:xfrm>
            <a:off x="3388584" y="4086231"/>
            <a:ext cx="340474" cy="14421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93BBB8E-5803-B8E8-FAE7-B90A5A3E0D59}"/>
              </a:ext>
            </a:extLst>
          </p:cNvPr>
          <p:cNvSpPr txBox="1"/>
          <p:nvPr/>
        </p:nvSpPr>
        <p:spPr>
          <a:xfrm>
            <a:off x="186297" y="4395831"/>
            <a:ext cx="3202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Ekojärjestelmätuen</a:t>
            </a:r>
          </a:p>
          <a:p>
            <a:r>
              <a:rPr lang="fi-FI" sz="1600" dirty="0"/>
              <a:t>Talviaikainen kasvipeitteisyys</a:t>
            </a:r>
          </a:p>
        </p:txBody>
      </p:sp>
    </p:spTree>
    <p:extLst>
      <p:ext uri="{BB962C8B-B14F-4D97-AF65-F5344CB8AC3E}">
        <p14:creationId xmlns:p14="http://schemas.microsoft.com/office/powerpoint/2010/main" val="156069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07" y="177509"/>
            <a:ext cx="10515600" cy="1325563"/>
          </a:xfrm>
        </p:spPr>
        <p:txBody>
          <a:bodyPr/>
          <a:lstStyle/>
          <a:p>
            <a:r>
              <a:rPr lang="fi-FI" dirty="0"/>
              <a:t>Luonnonhoitonurmi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281419"/>
            <a:ext cx="11080968" cy="2147581"/>
          </a:xfrm>
        </p:spPr>
        <p:txBody>
          <a:bodyPr>
            <a:noAutofit/>
          </a:bodyPr>
          <a:lstStyle/>
          <a:p>
            <a:r>
              <a:rPr lang="fi-FI" sz="2200" b="0" i="0" dirty="0">
                <a:effectLst/>
              </a:rPr>
              <a:t>Luonnonhoitonurmien kasvuston tulee koostua vuonna 2024 tai aiemmin kylvetyistä monivuotisista nurmikasveista.</a:t>
            </a:r>
          </a:p>
          <a:p>
            <a:pPr lvl="1"/>
            <a:r>
              <a:rPr lang="fi-FI" altLang="fi-FI" sz="2200" dirty="0">
                <a:ea typeface="Calibri" panose="020F0502020204030204" pitchFamily="34" charset="0"/>
                <a:cs typeface="Times New Roman" panose="02020603050405020304" pitchFamily="18" charset="0"/>
              </a:rPr>
              <a:t>Siemenseoksen painosta enintään 20 prosenttia saa olla typensitojakasveja.</a:t>
            </a:r>
          </a:p>
          <a:p>
            <a:pPr marL="0" indent="0">
              <a:buNone/>
            </a:pPr>
            <a:r>
              <a:rPr lang="fi-FI" sz="2200" dirty="0"/>
              <a:t>Niitto:</a:t>
            </a:r>
          </a:p>
          <a:p>
            <a:r>
              <a:rPr lang="fi-FI" sz="2200" dirty="0"/>
              <a:t>Jos ilmoittaa luonnonhoitonurmia </a:t>
            </a:r>
            <a:r>
              <a:rPr lang="fi-FI" sz="2200" b="0" i="0" dirty="0">
                <a:effectLst/>
              </a:rPr>
              <a:t>useampana vuonna peräkkäin, on kasvusto niitettävä viimeistään 15.9. joka toinen vuosi. </a:t>
            </a:r>
          </a:p>
          <a:p>
            <a:pPr lvl="1"/>
            <a:r>
              <a:rPr lang="fi-FI" sz="2200" b="0" i="0" dirty="0">
                <a:effectLst/>
              </a:rPr>
              <a:t>Jos niittoa ei ole vuonna 2023 todettu pinta-alamonitoroinnissa, kasvusto on niitettävä vuonna 2024. </a:t>
            </a:r>
          </a:p>
          <a:p>
            <a:pPr lvl="1"/>
            <a:r>
              <a:rPr lang="fi-FI" sz="2200" b="0" i="0" dirty="0">
                <a:effectLst/>
              </a:rPr>
              <a:t>Viljelijän apuna </a:t>
            </a:r>
            <a:r>
              <a:rPr lang="fi-FI" sz="2200" b="0" i="0" dirty="0" err="1">
                <a:effectLst/>
              </a:rPr>
              <a:t>Vipussa</a:t>
            </a:r>
            <a:r>
              <a:rPr lang="fi-FI" sz="2200" b="0" i="0" dirty="0">
                <a:effectLst/>
              </a:rPr>
              <a:t> on karttataso, josta voi katsoa onko ala satelliittiseurannan perusteella niitetty vuonna 2023.</a:t>
            </a:r>
          </a:p>
          <a:p>
            <a:r>
              <a:rPr lang="fi-FI" sz="2200" b="0" i="0" dirty="0">
                <a:effectLst/>
              </a:rPr>
              <a:t>Kasvusto säilytettävä 31.7.(syyskylvöinen kasvi) /31.8. asti. </a:t>
            </a:r>
          </a:p>
          <a:p>
            <a:r>
              <a:rPr lang="fi-FI" sz="2200" b="0" i="0" dirty="0">
                <a:effectLst/>
              </a:rPr>
              <a:t>Vaikeissa rikkakasvitilanteissa kasvusto on niitettävä vuosittain viimeistään 15.9, että rikkakasvien leviäminen estyy.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5EB0E11-DB73-9D44-F8D9-8A7AE2796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087465" y="2396018"/>
            <a:ext cx="209070" cy="800187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7" name="Kuva 6" descr="Satelliitti-kuvake">
            <a:extLst>
              <a:ext uri="{FF2B5EF4-FFF2-40B4-BE49-F238E27FC236}">
                <a16:creationId xmlns:a16="http://schemas.microsoft.com/office/drawing/2014/main" id="{36058287-1A2C-5022-DB4E-42DD12FD0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970" y="3966676"/>
            <a:ext cx="471881" cy="471881"/>
          </a:xfrm>
          <a:prstGeom prst="rect">
            <a:avLst/>
          </a:prstGeom>
        </p:spPr>
      </p:pic>
      <p:pic>
        <p:nvPicPr>
          <p:cNvPr id="3" name="Kuva 2" descr="Satelliitti-kuvake">
            <a:extLst>
              <a:ext uri="{FF2B5EF4-FFF2-40B4-BE49-F238E27FC236}">
                <a16:creationId xmlns:a16="http://schemas.microsoft.com/office/drawing/2014/main" id="{8D4D5B49-BABD-5C51-E33A-60389BBFF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12" y="4745413"/>
            <a:ext cx="471881" cy="47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1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Luonnonhoitonurmi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722320"/>
            <a:ext cx="11080968" cy="2147581"/>
          </a:xfrm>
        </p:spPr>
        <p:txBody>
          <a:bodyPr>
            <a:noAutofit/>
          </a:bodyPr>
          <a:lstStyle/>
          <a:p>
            <a:r>
              <a:rPr lang="fi-FI" sz="2800" b="0" i="0" dirty="0">
                <a:effectLst/>
              </a:rPr>
              <a:t>Luonnonhoitonurmea ei saa lannoittaa</a:t>
            </a:r>
            <a:endParaRPr lang="fi-FI" altLang="fi-FI" dirty="0">
              <a:ea typeface="Georgia" panose="02040502050405020303" pitchFamily="18" charset="0"/>
              <a:cs typeface="Georgia" panose="02040502050405020303" pitchFamily="18" charset="0"/>
            </a:endParaRPr>
          </a:p>
          <a:p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Kasvinsuojelu: </a:t>
            </a:r>
          </a:p>
          <a:p>
            <a:pPr lvl="1"/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Kasvinsuojeluaineita voi käyttää vain kasvuston päättämiseen. </a:t>
            </a:r>
          </a:p>
          <a:p>
            <a:pPr lvl="1"/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Jos luonnonhoitonurmen kasvuston päättää  kasvinsuojeluaineilla, ei voi ilmoittaa samaa alaa luonnonhoitonurmeksi seuraavana vuonna.</a:t>
            </a:r>
          </a:p>
          <a:p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Sadonkorjuu:</a:t>
            </a:r>
          </a:p>
          <a:p>
            <a:pPr lvl="1"/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Laidunnuksessa ja sadonkorjuussa ei rajoitteita</a:t>
            </a:r>
          </a:p>
        </p:txBody>
      </p:sp>
      <p:graphicFrame>
        <p:nvGraphicFramePr>
          <p:cNvPr id="3" name="Taulukko 4">
            <a:extLst>
              <a:ext uri="{FF2B5EF4-FFF2-40B4-BE49-F238E27FC236}">
                <a16:creationId xmlns:a16="http://schemas.microsoft.com/office/drawing/2014/main" id="{E00299A6-6A64-5A0E-9A75-6F35D502028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297815"/>
              </p:ext>
            </p:extLst>
          </p:nvPr>
        </p:nvGraphicFramePr>
        <p:xfrm>
          <a:off x="5169023" y="5123986"/>
          <a:ext cx="5510814" cy="133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407">
                  <a:extLst>
                    <a:ext uri="{9D8B030D-6E8A-4147-A177-3AD203B41FA5}">
                      <a16:colId xmlns:a16="http://schemas.microsoft.com/office/drawing/2014/main" val="3571256253"/>
                    </a:ext>
                  </a:extLst>
                </a:gridCol>
                <a:gridCol w="2755407">
                  <a:extLst>
                    <a:ext uri="{9D8B030D-6E8A-4147-A177-3AD203B41FA5}">
                      <a16:colId xmlns:a16="http://schemas.microsoft.com/office/drawing/2014/main" val="2019221737"/>
                    </a:ext>
                  </a:extLst>
                </a:gridCol>
              </a:tblGrid>
              <a:tr h="665040">
                <a:tc>
                  <a:txBody>
                    <a:bodyPr/>
                    <a:lstStyle/>
                    <a:p>
                      <a:r>
                        <a:rPr lang="fi-FI" dirty="0"/>
                        <a:t>Tukialue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88710"/>
                  </a:ext>
                </a:extLst>
              </a:tr>
              <a:tr h="665040">
                <a:tc>
                  <a:txBody>
                    <a:bodyPr/>
                    <a:lstStyle/>
                    <a:p>
                      <a:r>
                        <a:rPr lang="fi-FI" dirty="0"/>
                        <a:t>AB ja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65€/ha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808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37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1">
      <a:majorFont>
        <a:latin typeface="Ubuntu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1271</Words>
  <Application>Microsoft Office PowerPoint</Application>
  <PresentationFormat>Laajakuva</PresentationFormat>
  <Paragraphs>204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5" baseType="lpstr">
      <vt:lpstr>Arial</vt:lpstr>
      <vt:lpstr>Calibri</vt:lpstr>
      <vt:lpstr>Georgia</vt:lpstr>
      <vt:lpstr>Roboto</vt:lpstr>
      <vt:lpstr>Roboto Condensed Light</vt:lpstr>
      <vt:lpstr>Ubuntu</vt:lpstr>
      <vt:lpstr>Office-teema</vt:lpstr>
      <vt:lpstr>PowerPoint-esitys</vt:lpstr>
      <vt:lpstr> Ekojärjestelmätuki</vt:lpstr>
      <vt:lpstr>Yleistä ekojärjestelmätuesta</vt:lpstr>
      <vt:lpstr>Yleistä ekojärjestelmätuesta</vt:lpstr>
      <vt:lpstr>Ekojärjestelmätuki -talviaikainen kasvipeite</vt:lpstr>
      <vt:lpstr>Ekojärjestelmätuki -talviaikainen kasvipeite</vt:lpstr>
      <vt:lpstr>Ekojärjestelmätuki -talviaikainen kasvipeite</vt:lpstr>
      <vt:lpstr>Luonnonhoitonurmi</vt:lpstr>
      <vt:lpstr>Luonnonhoitonurmi</vt:lpstr>
      <vt:lpstr>Viherlannoitusnurmi</vt:lpstr>
      <vt:lpstr>Viherlannoitusnurmi</vt:lpstr>
      <vt:lpstr>Viherlannoitusnurmi</vt:lpstr>
      <vt:lpstr>Monimuotoisuuskasvit</vt:lpstr>
      <vt:lpstr>Monimuotoisuuskasvit</vt:lpstr>
      <vt:lpstr>Monimuotoisuuskasvit: Pölyttäjähyönteis- ja maisemakasvit</vt:lpstr>
      <vt:lpstr>Monimuotoisuuskasvit: Riistakasvit</vt:lpstr>
      <vt:lpstr>Monimuotoisuuskasvit: Niittykasvit</vt:lpstr>
      <vt:lpstr>Monimuotoisuuskasvit: Peltolintukasvit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Minna-Marika Kumpulainen</dc:creator>
  <cp:lastModifiedBy>Marita Hyytinen</cp:lastModifiedBy>
  <cp:revision>39</cp:revision>
  <dcterms:created xsi:type="dcterms:W3CDTF">2022-10-26T10:18:30Z</dcterms:created>
  <dcterms:modified xsi:type="dcterms:W3CDTF">2024-04-25T07:49:53Z</dcterms:modified>
</cp:coreProperties>
</file>