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okavirasto.fi/ehdollisuu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Viljelykierto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Vaatimus koostuu kahdesta erilaisesta viljelykiertovaatimuksesta, vuotuisesta ja usean vuoden viljelykiertovaatimuksesta.</a:t>
            </a:r>
          </a:p>
          <a:p>
            <a:r>
              <a:rPr lang="fi-FI" b="1" i="0" dirty="0">
                <a:solidFill>
                  <a:srgbClr val="343841"/>
                </a:solidFill>
                <a:effectLst/>
                <a:latin typeface="+mn-lt"/>
              </a:rPr>
              <a:t>Vuosittaisessa viljelykierrossa </a:t>
            </a:r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yksivuotisen viljelykasvin pitää vaihtua vuosittain vähintään 33 prosentilla hallinnassasi olevalla peltoalalla. Viljelykierron toteutumista verrataan alalla edellisvuonna ilmoitettuihin yksivuotisiin kasveihin.</a:t>
            </a:r>
            <a:endParaRPr lang="fi-FI" dirty="0">
              <a:solidFill>
                <a:srgbClr val="343841"/>
              </a:solidFill>
              <a:latin typeface="+mn-lt"/>
            </a:endParaRPr>
          </a:p>
          <a:p>
            <a:r>
              <a:rPr lang="fi-FI" b="1" i="0" dirty="0">
                <a:solidFill>
                  <a:srgbClr val="343841"/>
                </a:solidFill>
                <a:effectLst/>
                <a:latin typeface="+mn-lt"/>
              </a:rPr>
              <a:t>Usean vuoden viljelykierrossa </a:t>
            </a:r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voit viljellä samaa yksivuotista viljelykasvia samalla peltoalalla enintään kolme vuotta peräkkäin. Usean vuoden viljelykierron on toteuduttava ensimmäisen kerran vuonna 2025.</a:t>
            </a:r>
          </a:p>
          <a:p>
            <a:r>
              <a:rPr lang="fi-FI" b="0" i="0" dirty="0">
                <a:effectLst/>
                <a:latin typeface="+mn-lt"/>
              </a:rPr>
              <a:t>Vipuun muodostetaan vuonna 2024 1-vuotisten viljelykasvien taso vuodelta 2023, jolla näytetään alue, jota viljelykiertovaatimus koskee.</a:t>
            </a:r>
          </a:p>
          <a:p>
            <a:endParaRPr lang="fi-FI" b="0" i="0" dirty="0">
              <a:solidFill>
                <a:srgbClr val="34384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94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Koskeeko tilaasi viljelykiertovaatimus?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Viljelykiertovaatimus ei koske sinua, jos:</a:t>
            </a:r>
          </a:p>
          <a:p>
            <a:pPr lvl="1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yli 75 % tilasi </a:t>
            </a:r>
            <a:r>
              <a:rPr lang="fi-FI" b="0" i="1" dirty="0">
                <a:solidFill>
                  <a:srgbClr val="343841"/>
                </a:solidFill>
                <a:effectLst/>
                <a:latin typeface="+mn-lt"/>
              </a:rPr>
              <a:t>peltoalasta </a:t>
            </a:r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on heinäkasvien tai muiden nurmirehukasvien tuotannossa, kesantona tai palkokasvien viljelyssä tai näiden käyttötapojen yhdistelmänä</a:t>
            </a:r>
          </a:p>
          <a:p>
            <a:pPr lvl="1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yli 75 % tilasi </a:t>
            </a:r>
            <a:r>
              <a:rPr lang="fi-FI" b="0" i="1" dirty="0">
                <a:solidFill>
                  <a:srgbClr val="343841"/>
                </a:solidFill>
                <a:effectLst/>
                <a:latin typeface="+mn-lt"/>
              </a:rPr>
              <a:t>maatalousmaasta </a:t>
            </a:r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on pysyvää nurmea tai heinäkasvien tai muiden nurmirehukasvien tuotannossa tai näiden käyttötapojen yhdistelmänä</a:t>
            </a:r>
          </a:p>
          <a:p>
            <a:pPr lvl="1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tilasi </a:t>
            </a:r>
            <a:r>
              <a:rPr lang="fi-FI" b="0" i="1" dirty="0">
                <a:solidFill>
                  <a:srgbClr val="343841"/>
                </a:solidFill>
                <a:effectLst/>
                <a:latin typeface="+mn-lt"/>
              </a:rPr>
              <a:t>peltoala</a:t>
            </a:r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 on enintään 10 hehtaaria</a:t>
            </a:r>
          </a:p>
          <a:p>
            <a:pPr lvl="1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tilasi maatalousmaa on luonnonmukaisessa tuotannossa</a:t>
            </a:r>
          </a:p>
        </p:txBody>
      </p:sp>
    </p:spTree>
    <p:extLst>
      <p:ext uri="{BB962C8B-B14F-4D97-AF65-F5344CB8AC3E}">
        <p14:creationId xmlns:p14="http://schemas.microsoft.com/office/powerpoint/2010/main" val="113923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Vuosittainen viljelykierto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97ADEAAC-085C-9B65-9CA2-ECD6F2DB4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8918"/>
              </p:ext>
            </p:extLst>
          </p:nvPr>
        </p:nvGraphicFramePr>
        <p:xfrm>
          <a:off x="838199" y="1825625"/>
          <a:ext cx="10671496" cy="387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874">
                  <a:extLst>
                    <a:ext uri="{9D8B030D-6E8A-4147-A177-3AD203B41FA5}">
                      <a16:colId xmlns:a16="http://schemas.microsoft.com/office/drawing/2014/main" val="3246424330"/>
                    </a:ext>
                  </a:extLst>
                </a:gridCol>
                <a:gridCol w="2667874">
                  <a:extLst>
                    <a:ext uri="{9D8B030D-6E8A-4147-A177-3AD203B41FA5}">
                      <a16:colId xmlns:a16="http://schemas.microsoft.com/office/drawing/2014/main" val="3179731333"/>
                    </a:ext>
                  </a:extLst>
                </a:gridCol>
                <a:gridCol w="2667874">
                  <a:extLst>
                    <a:ext uri="{9D8B030D-6E8A-4147-A177-3AD203B41FA5}">
                      <a16:colId xmlns:a16="http://schemas.microsoft.com/office/drawing/2014/main" val="3174886282"/>
                    </a:ext>
                  </a:extLst>
                </a:gridCol>
                <a:gridCol w="2667874">
                  <a:extLst>
                    <a:ext uri="{9D8B030D-6E8A-4147-A177-3AD203B41FA5}">
                      <a16:colId xmlns:a16="http://schemas.microsoft.com/office/drawing/2014/main" val="4103658883"/>
                    </a:ext>
                  </a:extLst>
                </a:gridCol>
              </a:tblGrid>
              <a:tr h="1290167">
                <a:tc>
                  <a:txBody>
                    <a:bodyPr/>
                    <a:lstStyle/>
                    <a:p>
                      <a:r>
                        <a:rPr lang="fi-FI" dirty="0"/>
                        <a:t>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1 (5ha)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2 (5ha)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3 (5ha)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906226"/>
                  </a:ext>
                </a:extLst>
              </a:tr>
              <a:tr h="1290167"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20330"/>
                  </a:ext>
                </a:extLst>
              </a:tr>
              <a:tr h="1290167">
                <a:tc>
                  <a:txBody>
                    <a:bodyPr/>
                    <a:lstStyle/>
                    <a:p>
                      <a:r>
                        <a:rPr lang="fi-FI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71254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48D107B-DE8E-91F8-373F-8CB233AF4B60}"/>
              </a:ext>
            </a:extLst>
          </p:cNvPr>
          <p:cNvSpPr txBox="1"/>
          <p:nvPr/>
        </p:nvSpPr>
        <p:spPr>
          <a:xfrm>
            <a:off x="2980189" y="5948509"/>
            <a:ext cx="8529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Vuonna 2023 lohkoilla 1, 2 ja 3 on yksivuotista kasvia. Viljelykiertovaatimus täyttyy vuonna 2024 kun 33 % kasveista on vaihtunut toiseen (vehnä kauraksi).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09015A8B-AAE5-347A-ECF3-9ADD588B2114}"/>
              </a:ext>
            </a:extLst>
          </p:cNvPr>
          <p:cNvSpPr/>
          <p:nvPr/>
        </p:nvSpPr>
        <p:spPr>
          <a:xfrm>
            <a:off x="2980189" y="4223858"/>
            <a:ext cx="2114025" cy="12751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40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Usean vuoden viljelykierto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48D107B-DE8E-91F8-373F-8CB233AF4B60}"/>
              </a:ext>
            </a:extLst>
          </p:cNvPr>
          <p:cNvSpPr txBox="1"/>
          <p:nvPr/>
        </p:nvSpPr>
        <p:spPr>
          <a:xfrm>
            <a:off x="3013745" y="6123543"/>
            <a:ext cx="852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</a:rPr>
              <a:t>Samaa yksivuotista kasvia on viljelty peltoalalla enintään kolme vuotta peräkkäin.</a:t>
            </a:r>
            <a:endParaRPr lang="fi-FI" dirty="0"/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36E11DD3-3DEE-6C7E-2A3F-702750059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20428"/>
              </p:ext>
            </p:extLst>
          </p:nvPr>
        </p:nvGraphicFramePr>
        <p:xfrm>
          <a:off x="838200" y="1825625"/>
          <a:ext cx="10515600" cy="382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59030407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215462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199681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47248380"/>
                    </a:ext>
                  </a:extLst>
                </a:gridCol>
              </a:tblGrid>
              <a:tr h="764033">
                <a:tc>
                  <a:txBody>
                    <a:bodyPr/>
                    <a:lstStyle/>
                    <a:p>
                      <a:r>
                        <a:rPr lang="fi-FI" dirty="0"/>
                        <a:t>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50096"/>
                  </a:ext>
                </a:extLst>
              </a:tr>
              <a:tr h="764033">
                <a:tc>
                  <a:txBody>
                    <a:bodyPr/>
                    <a:lstStyle/>
                    <a:p>
                      <a:r>
                        <a:rPr lang="fi-FI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814084"/>
                  </a:ext>
                </a:extLst>
              </a:tr>
              <a:tr h="764033"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08191"/>
                  </a:ext>
                </a:extLst>
              </a:tr>
              <a:tr h="764033">
                <a:tc>
                  <a:txBody>
                    <a:bodyPr/>
                    <a:lstStyle/>
                    <a:p>
                      <a:r>
                        <a:rPr lang="fi-FI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Vehnä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21614"/>
                  </a:ext>
                </a:extLst>
              </a:tr>
              <a:tr h="764033">
                <a:tc>
                  <a:txBody>
                    <a:bodyPr/>
                    <a:lstStyle/>
                    <a:p>
                      <a:r>
                        <a:rPr lang="fi-FI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9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9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Välikasvi viljelykierrossa</a:t>
            </a:r>
          </a:p>
        </p:txBody>
      </p:sp>
      <p:graphicFrame>
        <p:nvGraphicFramePr>
          <p:cNvPr id="5" name="Taulukko 7">
            <a:extLst>
              <a:ext uri="{FF2B5EF4-FFF2-40B4-BE49-F238E27FC236}">
                <a16:creationId xmlns:a16="http://schemas.microsoft.com/office/drawing/2014/main" id="{7F0D4D3A-0BC2-1080-41D0-F28D11052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95263"/>
              </p:ext>
            </p:extLst>
          </p:nvPr>
        </p:nvGraphicFramePr>
        <p:xfrm>
          <a:off x="838200" y="1446484"/>
          <a:ext cx="10515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030873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51014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865349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9766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1 (5ha)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2 (5ha)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Lohko 3 (5ha)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5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Kaura+välikasvina</a:t>
                      </a:r>
                      <a:r>
                        <a:rPr lang="fi-FI" dirty="0"/>
                        <a:t> nurmi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Nurmi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2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3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Vuosittainen viljelykierto toteutuu, koska 50% vaihtuu kasvi (</a:t>
                      </a:r>
                      <a:r>
                        <a:rPr lang="fi-FI" dirty="0" err="1"/>
                        <a:t>välikasvi</a:t>
                      </a:r>
                      <a:r>
                        <a:rPr lang="fi-FI" dirty="0" err="1">
                          <a:sym typeface="Wingdings" panose="05000000000000000000" pitchFamily="2" charset="2"/>
                        </a:rPr>
                        <a:t>kaura</a:t>
                      </a:r>
                      <a:r>
                        <a:rPr lang="fi-FI" dirty="0">
                          <a:sym typeface="Wingdings" panose="05000000000000000000" pitchFamily="2" charset="2"/>
                        </a:rPr>
                        <a:t>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Vuosittainen viljelykiertovaatimus ei koske nurmia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070185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D26212CE-757E-DA05-259F-3CFE8BF6F9A0}"/>
              </a:ext>
            </a:extLst>
          </p:cNvPr>
          <p:cNvSpPr txBox="1"/>
          <p:nvPr/>
        </p:nvSpPr>
        <p:spPr>
          <a:xfrm>
            <a:off x="737532" y="3747724"/>
            <a:ext cx="1051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Välikasvi on satokasvin lisäksi samana vuonna kasvava toissijainen kasvi, joka on eri kasvi kuin satokasvi ja joka muodostaa kasvuston.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Välikasvi on kylvettävä viimeistään 31.8. ja säilytettävä 31.10. asti. </a:t>
            </a:r>
            <a:r>
              <a:rPr lang="fi-FI" i="1" dirty="0"/>
              <a:t>Voi kylvää myös pääkasvin kanssa yhtä aikaa (uutta vuonna 2024).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Ilmoita välikasvi Vipu-palvelussa peltotukien haussa kasvulohkotiedoissa.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Viljelykierron tarkastelussa edellisen vuoden viljelykasviksi katsotaan pääkasvin sijaan välikasvi, jos ilmoitat välikasvin kasvulohkolle.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HOX! Välikasvi ja kerääjäkasvi eri asioita</a:t>
            </a:r>
          </a:p>
        </p:txBody>
      </p:sp>
    </p:spTree>
    <p:extLst>
      <p:ext uri="{BB962C8B-B14F-4D97-AF65-F5344CB8AC3E}">
        <p14:creationId xmlns:p14="http://schemas.microsoft.com/office/powerpoint/2010/main" val="271724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Käytä kasvinsuojeluaineita oikein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Käytä kas­vin­suo­je­lu­ai­nee­na vain Suo­mes­sa hy­väk­syt­ty­jä val­mis­tei­ta. </a:t>
            </a:r>
          </a:p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Noudata val­mis­teen myyntipäällysmerkintöjä.</a:t>
            </a:r>
          </a:p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Noudata erityistä varovaisuutta varastoidessasi, käsitellessäsi, laimentaessasi ja sekoittaessasi kasvinsuojeluaineita </a:t>
            </a:r>
          </a:p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Pidä kirjaa kasvinsuojeluaineiden käytöstä</a:t>
            </a:r>
          </a:p>
          <a:p>
            <a:pPr algn="l"/>
            <a:r>
              <a:rPr lang="fi-FI" dirty="0">
                <a:solidFill>
                  <a:srgbClr val="343841"/>
                </a:solidFill>
                <a:latin typeface="+mn-lt"/>
              </a:rPr>
              <a:t>Kasvinsuojeluruisku tulee testauttaa 3 vuoden välein.</a:t>
            </a:r>
          </a:p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Suorita kasvinsuoj</a:t>
            </a:r>
            <a:r>
              <a:rPr lang="fi-FI" dirty="0">
                <a:solidFill>
                  <a:srgbClr val="343841"/>
                </a:solidFill>
                <a:latin typeface="+mn-lt"/>
              </a:rPr>
              <a:t>eluainetutkinto 5 vuoden välein.</a:t>
            </a:r>
            <a:endParaRPr lang="fi-FI" b="0" i="0" dirty="0">
              <a:solidFill>
                <a:srgbClr val="34384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12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Ehdollisuus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Ehdollisuus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>
                <a:latin typeface="+mn-lt"/>
              </a:rPr>
              <a:t>Ehdollisuus on kaikkien viljelijätukien ehtona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>
                <a:latin typeface="+mn-lt"/>
              </a:rPr>
              <a:t>Ehdollisuudesta ei makseta erikseen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sz="1700" dirty="0">
                <a:latin typeface="+mn-lt"/>
                <a:ea typeface="Calibri" panose="020F0502020204030204" pitchFamily="34" charset="0"/>
                <a:cs typeface="Georgia" panose="02040502050405020303" pitchFamily="18" charset="0"/>
              </a:rPr>
              <a:t>Ehdollisuuden laiminlyönnin seuraamukset kohdistuvat kaikkiin viljelijätukiin.</a:t>
            </a:r>
          </a:p>
          <a:p>
            <a:endParaRPr lang="fi-FI" altLang="fi-FI" sz="1700" dirty="0">
              <a:latin typeface="+mn-lt"/>
              <a:ea typeface="Calibri" panose="020F0502020204030204" pitchFamily="34" charset="0"/>
              <a:cs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i-FI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Ehdollisuuden tarkoituksena on  </a:t>
            </a:r>
          </a:p>
          <a:p>
            <a:pPr marL="742950" lvl="1" indent="-285750" algn="just">
              <a:buFont typeface="+mj-lt"/>
              <a:buAutoNum type="arabicParenR"/>
              <a:tabLst>
                <a:tab pos="914400" algn="l"/>
              </a:tabLst>
              <a:defRPr/>
            </a:pPr>
            <a:r>
              <a:rPr lang="fi-FI" sz="1700" dirty="0">
                <a:solidFill>
                  <a:srgbClr val="000000"/>
                </a:solidFill>
                <a:ea typeface="Calibri" panose="020F0502020204030204" pitchFamily="34" charset="0"/>
              </a:rPr>
              <a:t>edistää kestävää maataloutta tekemällä tuensaajat tietoisemmiksi vaatimuksista</a:t>
            </a:r>
          </a:p>
          <a:p>
            <a:pPr marL="742950" lvl="1" indent="-285750" algn="just">
              <a:buFont typeface="+mj-lt"/>
              <a:buAutoNum type="arabicParenR"/>
              <a:tabLst>
                <a:tab pos="914400" algn="l"/>
              </a:tabLst>
              <a:defRPr/>
            </a:pPr>
            <a:r>
              <a:rPr lang="fi-FI" sz="1700" dirty="0">
                <a:solidFill>
                  <a:srgbClr val="000000"/>
                </a:solidFill>
                <a:ea typeface="Calibri" panose="020F0502020204030204" pitchFamily="34" charset="0"/>
              </a:rPr>
              <a:t>saada CAP vastaamaan paremmin yhteiskunnan odotuksiin.</a:t>
            </a:r>
          </a:p>
          <a:p>
            <a:pPr marL="0" indent="0" algn="just"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endParaRPr lang="fi-FI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lang="fi-FI" dirty="0">
                <a:latin typeface="+mn-lt"/>
                <a:ea typeface="Calibri" panose="020F0502020204030204" pitchFamily="34" charset="0"/>
              </a:rPr>
              <a:t>Ehdollisuuden opas julkaistu </a:t>
            </a:r>
            <a:r>
              <a:rPr lang="fi-FI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hlinkClick r:id="rId2"/>
              </a:rPr>
              <a:t>www.ruokavirasto.fi/ehdollisuus</a:t>
            </a:r>
            <a:r>
              <a:rPr lang="fi-FI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74" y="109057"/>
            <a:ext cx="10515600" cy="1325563"/>
          </a:xfrm>
        </p:spPr>
        <p:txBody>
          <a:bodyPr/>
          <a:lstStyle/>
          <a:p>
            <a:r>
              <a:rPr lang="fi-FI" dirty="0"/>
              <a:t>Ehdollisuuden sisältö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287" y="1191237"/>
            <a:ext cx="5157787" cy="4027552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strike="noStrike" dirty="0">
                <a:effectLst/>
              </a:rPr>
              <a:t>Ilmastonmuutoksen hillitseminen ja siihen sopeutuminen</a:t>
            </a:r>
          </a:p>
          <a:p>
            <a:pPr lvl="1"/>
            <a:r>
              <a:rPr lang="fi-FI" sz="1100" i="0" dirty="0">
                <a:solidFill>
                  <a:srgbClr val="FF0000"/>
                </a:solidFill>
                <a:effectLst/>
              </a:rPr>
              <a:t>Pysyvän nurmen säilyttäminen</a:t>
            </a:r>
          </a:p>
          <a:p>
            <a:pPr lvl="1"/>
            <a:r>
              <a:rPr lang="fi-FI" sz="1100" i="0" dirty="0">
                <a:solidFill>
                  <a:srgbClr val="FF0000"/>
                </a:solidFill>
                <a:effectLst/>
              </a:rPr>
              <a:t>Turvemaiden suojelu ja maatalousmaaksi muusta käytöstä otettu ala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Sängen polttokielto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strike="noStrike" dirty="0">
                <a:effectLst/>
              </a:rPr>
              <a:t>Vesien suojelu</a:t>
            </a:r>
          </a:p>
          <a:p>
            <a:pPr lvl="1"/>
            <a:r>
              <a:rPr lang="fi-FI" sz="1100" i="0" dirty="0">
                <a:solidFill>
                  <a:srgbClr val="FF0000"/>
                </a:solidFill>
                <a:effectLst/>
              </a:rPr>
              <a:t>Jätä suojakaista vesistön varrelle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Selvitä tarvitsetko luvan veden ottamiseen tai vesitaloushankkeeseen</a:t>
            </a:r>
          </a:p>
          <a:p>
            <a:pPr lvl="1"/>
            <a:r>
              <a:rPr lang="fi-FI" sz="1100" i="0" dirty="0">
                <a:effectLst/>
              </a:rPr>
              <a:t>Varmista tarvitsetko ympäristöluvan tai ilmoituspäätöksen toiminnallesi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Suojele maaperää ja pohjavettä</a:t>
            </a:r>
          </a:p>
          <a:p>
            <a:pPr lvl="1"/>
            <a:r>
              <a:rPr lang="fi-FI" sz="1100" dirty="0">
                <a:solidFill>
                  <a:srgbClr val="343841"/>
                </a:solidFill>
              </a:rPr>
              <a:t>Lannoita ehtojen mukaisesti</a:t>
            </a:r>
            <a:endParaRPr lang="fi-FI" sz="1100" i="0" dirty="0">
              <a:solidFill>
                <a:srgbClr val="34384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strike="noStrike" dirty="0">
                <a:effectLst/>
              </a:rPr>
              <a:t>Maaperän suojelu ja laatu</a:t>
            </a:r>
          </a:p>
          <a:p>
            <a:pPr lvl="1"/>
            <a:r>
              <a:rPr lang="fi-FI" sz="1100" i="0" dirty="0">
                <a:solidFill>
                  <a:srgbClr val="FF0000"/>
                </a:solidFill>
                <a:effectLst/>
              </a:rPr>
              <a:t>Vähimmäismaanpeite</a:t>
            </a:r>
          </a:p>
          <a:p>
            <a:pPr lvl="1"/>
            <a:r>
              <a:rPr lang="fi-FI" sz="1100" i="0" dirty="0">
                <a:solidFill>
                  <a:srgbClr val="FF0000"/>
                </a:solidFill>
                <a:effectLst/>
              </a:rPr>
              <a:t>Viljelykierto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strike="noStrike" dirty="0">
                <a:effectLst/>
              </a:rPr>
              <a:t>Luonnon monimuotoisuuden ja maiseman suojelu ja laatu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Tuottamattomat alat (ei koske C-aluetta)</a:t>
            </a:r>
          </a:p>
          <a:p>
            <a:pPr lvl="1"/>
            <a:r>
              <a:rPr lang="fi-FI" sz="1100" dirty="0">
                <a:solidFill>
                  <a:srgbClr val="343841"/>
                </a:solidFill>
              </a:rPr>
              <a:t>Säilytä maisemapiirteet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Puiden leikkauskielto</a:t>
            </a:r>
          </a:p>
          <a:p>
            <a:pPr lvl="1"/>
            <a:r>
              <a:rPr lang="fi-FI" sz="1100" dirty="0">
                <a:solidFill>
                  <a:srgbClr val="343841"/>
                </a:solidFill>
              </a:rPr>
              <a:t>Haitallisten vieraslajien torjunta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Pysyvät nurmet Natura 2000</a:t>
            </a:r>
            <a:r>
              <a:rPr lang="fi-FI" sz="1100" dirty="0">
                <a:solidFill>
                  <a:srgbClr val="343841"/>
                </a:solidFill>
              </a:rPr>
              <a:t>-alueilla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Suojele </a:t>
            </a:r>
            <a:r>
              <a:rPr lang="fi-FI" sz="1100" dirty="0">
                <a:solidFill>
                  <a:srgbClr val="343841"/>
                </a:solidFill>
              </a:rPr>
              <a:t>l</a:t>
            </a:r>
            <a:r>
              <a:rPr lang="fi-FI" sz="1100" i="0" dirty="0">
                <a:solidFill>
                  <a:srgbClr val="343841"/>
                </a:solidFill>
                <a:effectLst/>
              </a:rPr>
              <a:t>uontoa ja lintuja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7882F3B-5508-49A5-8E37-AF3565114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7413" y="1191237"/>
            <a:ext cx="5382616" cy="2155970"/>
          </a:xfrm>
        </p:spPr>
        <p:txBody>
          <a:bodyPr>
            <a:noAutofit/>
          </a:bodyPr>
          <a:lstStyle/>
          <a:p>
            <a:r>
              <a:rPr lang="fi-FI" sz="1600" b="1" i="0" strike="noStrike" dirty="0">
                <a:solidFill>
                  <a:srgbClr val="FF0000"/>
                </a:solidFill>
                <a:effectLst/>
              </a:rPr>
              <a:t>Käytä kasvinsuojeluaineita oikein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u="none" strike="noStrike" dirty="0">
                <a:effectLst/>
              </a:rPr>
              <a:t>Huolehdi rehujen turvallisuudesta</a:t>
            </a:r>
          </a:p>
          <a:p>
            <a:pPr lvl="1"/>
            <a:r>
              <a:rPr lang="fi-FI" sz="1100" dirty="0"/>
              <a:t>Rehualan alkutuotannon toiminta</a:t>
            </a:r>
          </a:p>
          <a:p>
            <a:pPr lvl="1"/>
            <a:r>
              <a:rPr lang="fi-FI" sz="1100" i="0" dirty="0">
                <a:effectLst/>
              </a:rPr>
              <a:t>Kirjanpito</a:t>
            </a:r>
          </a:p>
          <a:p>
            <a:pPr lvl="1"/>
            <a:r>
              <a:rPr lang="fi-FI" sz="1100" i="0" dirty="0">
                <a:effectLst/>
              </a:rPr>
              <a:t>Rehujen hankinta rekisteröidyltä tai hyväksytyltä rehualan toimijalta</a:t>
            </a:r>
          </a:p>
          <a:p>
            <a:pPr lvl="1"/>
            <a:r>
              <a:rPr lang="fi-FI" sz="1100" i="0" dirty="0">
                <a:effectLst/>
              </a:rPr>
              <a:t>Rehujen käsittely, kuljetus ja varastointi tilalla</a:t>
            </a:r>
          </a:p>
          <a:p>
            <a:pPr lvl="1"/>
            <a:r>
              <a:rPr lang="fi-FI" sz="1100" dirty="0"/>
              <a:t>Eläinvalkuaisen käyttöön liittyvät kiellot ja rajoitukset</a:t>
            </a:r>
          </a:p>
          <a:p>
            <a:pPr lvl="1"/>
            <a:r>
              <a:rPr lang="fi-FI" sz="1100" i="0" dirty="0">
                <a:effectLst/>
              </a:rPr>
              <a:t>Rehun lisäaineiden käyttöön liittyvät rajoitukset</a:t>
            </a:r>
          </a:p>
          <a:p>
            <a:pPr lvl="1"/>
            <a:r>
              <a:rPr lang="fi-FI" sz="1100" i="0" dirty="0">
                <a:effectLst/>
              </a:rPr>
              <a:t>Ilmoitusvelvollisuus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u="none" strike="noStrike" dirty="0">
                <a:effectLst/>
              </a:rPr>
              <a:t>Tuota turvallisia elintarvikkeita</a:t>
            </a:r>
          </a:p>
          <a:p>
            <a:pPr lvl="1"/>
            <a:r>
              <a:rPr lang="fi-FI" sz="1100" dirty="0"/>
              <a:t>Yhteiset vaatimukset kaikille tiloille</a:t>
            </a:r>
          </a:p>
          <a:p>
            <a:pPr lvl="1"/>
            <a:r>
              <a:rPr lang="fi-FI" sz="1100" i="0" dirty="0">
                <a:effectLst/>
              </a:rPr>
              <a:t>Alkutuotannontoimijan kirjaamisvaatimukset</a:t>
            </a:r>
          </a:p>
          <a:p>
            <a:pPr lvl="1"/>
            <a:r>
              <a:rPr lang="fi-FI" sz="1100" i="0" dirty="0">
                <a:effectLst/>
              </a:rPr>
              <a:t>Maidontuotantoa koskevat erityisvaatimukset</a:t>
            </a:r>
          </a:p>
          <a:p>
            <a:pPr lvl="1"/>
            <a:r>
              <a:rPr lang="fi-FI" sz="1100" dirty="0"/>
              <a:t>Munantuotantoa koskevat erityisvaatimukset</a:t>
            </a:r>
            <a:endParaRPr lang="fi-FI" sz="11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08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1" y="159288"/>
            <a:ext cx="10558434" cy="1325563"/>
          </a:xfrm>
        </p:spPr>
        <p:txBody>
          <a:bodyPr/>
          <a:lstStyle/>
          <a:p>
            <a:r>
              <a:rPr lang="fi-FI" dirty="0"/>
              <a:t>Ehdollisuuden sisältö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71" y="1476462"/>
            <a:ext cx="5157787" cy="4027552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u="none" strike="noStrike" dirty="0">
                <a:effectLst/>
              </a:rPr>
              <a:t>Kielletyt aineet, sallitut eläinlääkkeet ja lääkityskirjanpito</a:t>
            </a:r>
          </a:p>
          <a:p>
            <a:pPr lvl="1"/>
            <a:r>
              <a:rPr lang="fi-FI" sz="1100" i="0" dirty="0">
                <a:effectLst/>
              </a:rPr>
              <a:t>Sallitut eläinlääkkeet</a:t>
            </a:r>
          </a:p>
          <a:p>
            <a:pPr lvl="1"/>
            <a:r>
              <a:rPr lang="fi-FI" sz="1100" i="0" dirty="0">
                <a:effectLst/>
              </a:rPr>
              <a:t>Pidä tuotantoeläinten lääkityksestä kirjanpitoa</a:t>
            </a:r>
          </a:p>
          <a:p>
            <a:pPr lvl="1"/>
            <a:r>
              <a:rPr lang="fi-FI" sz="1100" i="0" dirty="0">
                <a:effectLst/>
              </a:rPr>
              <a:t>Kielletyt aineet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Eläinlääkejäämien ja kiellettyjen aineiden sekä lääkityskirjanpidon valvonta</a:t>
            </a:r>
            <a:endParaRPr lang="fi-FI" sz="1600" b="1" i="0" u="none" strike="noStrike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u="none" strike="noStrike" dirty="0">
                <a:effectLst/>
              </a:rPr>
              <a:t>Eläinten hyvinvointiin liittyvät lakisääteiset hoitovaatimukset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Eläinten hyvinvointi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Nautoja, sikoja, lampaita, vuohia ja munivia kanoja koskevat tarkastukset</a:t>
            </a:r>
          </a:p>
          <a:p>
            <a:pPr lvl="1"/>
            <a:r>
              <a:rPr lang="fi-FI" sz="1100" i="0" dirty="0">
                <a:solidFill>
                  <a:srgbClr val="343841"/>
                </a:solidFill>
                <a:effectLst/>
              </a:rPr>
              <a:t>Muita tuotantoeläimiä koskevat tarkastukset</a:t>
            </a:r>
            <a:endParaRPr lang="fi-FI" sz="11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u="none" strike="noStrike" dirty="0">
                <a:effectLst/>
              </a:rPr>
              <a:t>Sosiaalinen ehdollisuus (vuodesta 2025 alkaen)</a:t>
            </a:r>
            <a:endParaRPr lang="fi-FI" sz="16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1" i="0" u="none" strike="noStrike" dirty="0">
                <a:effectLst/>
              </a:rPr>
              <a:t>Ehdollisuuden valvonta</a:t>
            </a:r>
          </a:p>
          <a:p>
            <a:pPr lvl="1"/>
            <a:r>
              <a:rPr lang="fi-FI" sz="1100" dirty="0"/>
              <a:t>Seuraamukset havaituista laiminlyönneistä</a:t>
            </a:r>
          </a:p>
          <a:p>
            <a:pPr lvl="1"/>
            <a:r>
              <a:rPr lang="fi-FI" sz="1100" i="0" u="none" strike="noStrike" dirty="0">
                <a:effectLst/>
              </a:rPr>
              <a:t>Koordinointi ja seuraamuksien v</a:t>
            </a:r>
            <a:r>
              <a:rPr lang="fi-FI" sz="1100" dirty="0"/>
              <a:t>ähentäminen</a:t>
            </a:r>
            <a:endParaRPr lang="fi-FI" sz="1100" i="0" u="none" strike="noStrike" dirty="0">
              <a:effectLst/>
            </a:endParaRPr>
          </a:p>
        </p:txBody>
      </p:sp>
      <p:pic>
        <p:nvPicPr>
          <p:cNvPr id="5" name="Sisällön paikkamerkki 4" descr="Kuva, joka sisältää kohteen ruoho, piha-, karja, lehmä&#10;&#10;Kuvaus luotu automaattisesti">
            <a:extLst>
              <a:ext uri="{FF2B5EF4-FFF2-40B4-BE49-F238E27FC236}">
                <a16:creationId xmlns:a16="http://schemas.microsoft.com/office/drawing/2014/main" id="{8AA70B25-1DDC-5064-B50F-085F66DC00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88" y="1484851"/>
            <a:ext cx="5481572" cy="3650813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A44EBC1-9A6B-BB4D-98E1-7F3F1BE217EF}"/>
              </a:ext>
            </a:extLst>
          </p:cNvPr>
          <p:cNvSpPr txBox="1"/>
          <p:nvPr/>
        </p:nvSpPr>
        <p:spPr>
          <a:xfrm>
            <a:off x="5911188" y="5188483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i="0" dirty="0">
                <a:solidFill>
                  <a:srgbClr val="555555"/>
                </a:solidFill>
                <a:effectLst/>
              </a:rPr>
              <a:t>©maaseutuverkosto, Heli Sorjonen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66215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Pysyvän nurmen säilyttäminen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Pysyvää nurmea on maa, jota käytetään heinäkasvien tai muiden nurmirehukasvien kasvattamiseen joko luontaisella tavalla (itseuudistuva) tai viljelemällä (kylvämällä), ja joka ei ole kuulunut tilan viljelykiertoon vähintään viiteen vuoteen.</a:t>
            </a:r>
          </a:p>
          <a:p>
            <a:r>
              <a:rPr lang="fi-FI" dirty="0">
                <a:solidFill>
                  <a:srgbClr val="343841"/>
                </a:solidFill>
                <a:latin typeface="+mn-lt"/>
              </a:rPr>
              <a:t>Pysyvän nurmen merkintä poistuu, kun viljelet alalla muita kuin nurmi- tai heinäkasveja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Jos pysyvän nurmen osuus maatalousmaasta vähenee Suomessa yli viisi prosenttia, otetaan käyttöön pysyvän nurmen ennallistamismenettely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74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Turvemaiden suojelu ja maatalousmaaksi muusta käytöstä otettu ala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Vuodesta 2023 alkaen raivaamalla tai muutoin maatalousmaaksi otettuja aloja koskee vaatimus nurmikasvustosta. </a:t>
            </a:r>
          </a:p>
          <a:p>
            <a:r>
              <a:rPr lang="fi-FI" dirty="0">
                <a:solidFill>
                  <a:srgbClr val="343841"/>
                </a:solidFill>
                <a:latin typeface="+mn-lt"/>
              </a:rPr>
              <a:t>Ko. ala tulee olla pysyvästi nurmikasvustolla.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Voit uusia nurmikasvuston suorakylvönä tai kevennetyllä muokkauksella niin, että kylvät uuden kasvuston välittömästi aiemman kasvuston muokkauksen jälkeen. Et saa kyntää tällaista maatalousmaata.</a:t>
            </a:r>
          </a:p>
          <a:p>
            <a:r>
              <a:rPr lang="fi-FI" b="1" dirty="0">
                <a:solidFill>
                  <a:srgbClr val="343841"/>
                </a:solidFill>
                <a:latin typeface="+mn-lt"/>
              </a:rPr>
              <a:t>Turvemailla ei saa kaivaa uusia avo-ojia vuodesta 2025 alkaen </a:t>
            </a:r>
            <a:r>
              <a:rPr lang="fi-FI" dirty="0">
                <a:solidFill>
                  <a:srgbClr val="343841"/>
                </a:solidFill>
                <a:latin typeface="+mn-lt"/>
              </a:rPr>
              <a:t>(pois lukien kosteikoiden perustaminen tai useita maanomistajia koskeva peruskuivatus- tai tilusjärjestelyhanke)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09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Jätä suojakaista vesistön varrelle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Jos viljelemäsi peruslohko sijaitsee vesistön varrella, jätä vesistön puoleiselle lohkon reunalle </a:t>
            </a:r>
            <a:r>
              <a:rPr lang="fi-FI" b="1" i="0" dirty="0">
                <a:solidFill>
                  <a:srgbClr val="343841"/>
                </a:solidFill>
                <a:effectLst/>
                <a:latin typeface="+mn-lt"/>
              </a:rPr>
              <a:t>kasvipeitteinen, muokkaamaton ja vähintään 3 metriä leveä suojakaista</a:t>
            </a:r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Voit tarkistaa Vipu-palvelusta lohkot, jotka sijaitsevat vesistöjen varrella.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Perusta suojakaista kylvämällä alalle monivuotisia nurmikasveja. Voit perustaa suojakaistan kylvämällä sen suojaviljaan (uutta vuonna 2024).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Et saa käyttää suojakaistalla kasvinsuojeluaineita etkä lannoitteita.</a:t>
            </a:r>
          </a:p>
          <a:p>
            <a:pPr lvl="1"/>
            <a:r>
              <a:rPr lang="fi-FI" dirty="0">
                <a:solidFill>
                  <a:srgbClr val="343841"/>
                </a:solidFill>
              </a:rPr>
              <a:t>Vaikeissa rikkakasvitilanteissa voit käyttää kasvinsuojeluaineita pesäketorjuntana. Hae aina tällöin lupaa Pohjois-Pohjanmaan ELY-Keskuksesta lomakkeella 443.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87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Vähimmäismaanpeite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Säilytä vähintään 33 prosenttia tukihakuvuonna hallinnassasi olevan pellon ja pysyvien kasvien alasta kasvipeitteisenä syksystä seuraavaan kevääseen.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Vaatimusta ei voi täyttää pysyvän nurmen alalla.</a:t>
            </a:r>
          </a:p>
          <a:p>
            <a:r>
              <a:rPr lang="fi-FI" b="0" i="0" dirty="0">
                <a:solidFill>
                  <a:srgbClr val="343841"/>
                </a:solidFill>
                <a:effectLst/>
                <a:latin typeface="+mn-lt"/>
              </a:rPr>
              <a:t>Sinun tulee säilyttää alat kasvipeitteisenä 31.10. alkaen seuraavaan kevääseen 15.3. saakka.</a:t>
            </a:r>
          </a:p>
          <a:p>
            <a:r>
              <a:rPr lang="fi-FI" dirty="0">
                <a:solidFill>
                  <a:srgbClr val="343841"/>
                </a:solidFill>
                <a:latin typeface="+mn-lt"/>
              </a:rPr>
              <a:t>Ilmoita alat syysilmoituksella (aito kasvipeite, sänki, kevennetysti muokattu, kasvijäte, kasvipeitteetön).</a:t>
            </a:r>
          </a:p>
          <a:p>
            <a:r>
              <a:rPr lang="fi-FI" dirty="0">
                <a:solidFill>
                  <a:srgbClr val="343841"/>
                </a:solidFill>
                <a:latin typeface="+mn-lt"/>
              </a:rPr>
              <a:t>Vähimmäismaanpeitevaatimus koskee kaikkia tiloja</a:t>
            </a:r>
          </a:p>
        </p:txBody>
      </p:sp>
    </p:spTree>
    <p:extLst>
      <p:ext uri="{BB962C8B-B14F-4D97-AF65-F5344CB8AC3E}">
        <p14:creationId xmlns:p14="http://schemas.microsoft.com/office/powerpoint/2010/main" val="391614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954</Words>
  <Application>Microsoft Office PowerPoint</Application>
  <PresentationFormat>Laajakuva</PresentationFormat>
  <Paragraphs>156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</vt:lpstr>
      <vt:lpstr>Roboto Condensed Light</vt:lpstr>
      <vt:lpstr>Ubuntu</vt:lpstr>
      <vt:lpstr>Wingdings</vt:lpstr>
      <vt:lpstr>Office-teema</vt:lpstr>
      <vt:lpstr>PowerPoint-esitys</vt:lpstr>
      <vt:lpstr>Ehdollisuus</vt:lpstr>
      <vt:lpstr>Ehdollisuus</vt:lpstr>
      <vt:lpstr>Ehdollisuuden sisältö</vt:lpstr>
      <vt:lpstr>Ehdollisuuden sisältö</vt:lpstr>
      <vt:lpstr>Pysyvän nurmen säilyttäminen</vt:lpstr>
      <vt:lpstr>Turvemaiden suojelu ja maatalousmaaksi muusta käytöstä otettu ala</vt:lpstr>
      <vt:lpstr>Jätä suojakaista vesistön varrelle</vt:lpstr>
      <vt:lpstr>Vähimmäismaanpeite</vt:lpstr>
      <vt:lpstr>Viljelykierto</vt:lpstr>
      <vt:lpstr>Koskeeko tilaasi viljelykiertovaatimus?</vt:lpstr>
      <vt:lpstr>Vuosittainen viljelykierto</vt:lpstr>
      <vt:lpstr>Usean vuoden viljelykierto</vt:lpstr>
      <vt:lpstr>Välikasvi viljelykierrossa</vt:lpstr>
      <vt:lpstr>Käytä kasvinsuojeluaineita oikein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13</cp:revision>
  <dcterms:created xsi:type="dcterms:W3CDTF">2022-10-26T10:18:30Z</dcterms:created>
  <dcterms:modified xsi:type="dcterms:W3CDTF">2024-04-25T07:48:32Z</dcterms:modified>
</cp:coreProperties>
</file>